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7" r:id="rId85"/>
    <p:sldId id="359" r:id="rId86"/>
    <p:sldId id="360" r:id="rId87"/>
    <p:sldId id="361" r:id="rId88"/>
    <p:sldId id="362" r:id="rId89"/>
    <p:sldId id="363" r:id="rId90"/>
    <p:sldId id="364" r:id="rId91"/>
    <p:sldId id="341" r:id="rId92"/>
    <p:sldId id="308" r:id="rId93"/>
    <p:sldId id="309" r:id="rId94"/>
    <p:sldId id="310" r:id="rId95"/>
    <p:sldId id="311" r:id="rId96"/>
    <p:sldId id="312" r:id="rId97"/>
    <p:sldId id="313" r:id="rId98"/>
    <p:sldId id="314" r:id="rId99"/>
    <p:sldId id="315" r:id="rId100"/>
    <p:sldId id="316" r:id="rId101"/>
    <p:sldId id="317" r:id="rId102"/>
    <p:sldId id="318" r:id="rId103"/>
    <p:sldId id="319" r:id="rId104"/>
    <p:sldId id="320" r:id="rId105"/>
    <p:sldId id="321" r:id="rId106"/>
    <p:sldId id="322" r:id="rId107"/>
    <p:sldId id="323" r:id="rId108"/>
    <p:sldId id="324" r:id="rId109"/>
    <p:sldId id="325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13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MICROELECTRÓNICA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> son el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, </a:t>
            </a:r>
            <a:r>
              <a:rPr lang="en-US" dirty="0" err="1"/>
              <a:t>requsitos</a:t>
            </a:r>
            <a:r>
              <a:rPr lang="en-US" dirty="0"/>
              <a:t>,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aplicados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constrir</a:t>
            </a:r>
            <a:r>
              <a:rPr lang="en-US" dirty="0"/>
              <a:t> un product final.</a:t>
            </a:r>
          </a:p>
          <a:p>
            <a:endParaRPr lang="en-US" dirty="0"/>
          </a:p>
          <a:p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diseñamos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electronica.</a:t>
            </a:r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Selección Cruzada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</a:t>
            </a:r>
            <a:r>
              <a:rPr lang="es-PA" dirty="0" err="1"/>
              <a:t>Ctrl</a:t>
            </a:r>
            <a:r>
              <a:rPr lang="es-PA" dirty="0"/>
              <a:t> + X</a:t>
            </a:r>
          </a:p>
          <a:p>
            <a:r>
              <a:rPr lang="es-PA" dirty="0"/>
              <a:t>Lo que seleccionamos en el esquemático se ve reflejado en el PCB y </a:t>
            </a:r>
            <a:r>
              <a:rPr lang="es-PA" dirty="0" err="1"/>
              <a:t>visceversa</a:t>
            </a:r>
            <a:endParaRPr lang="es-PA" dirty="0"/>
          </a:p>
          <a:p>
            <a:r>
              <a:rPr lang="es-PA" dirty="0"/>
              <a:t>En el esquemático seleccionar el componente</a:t>
            </a:r>
          </a:p>
          <a:p>
            <a:r>
              <a:rPr lang="es-PA" dirty="0"/>
              <a:t>En el PCB en la barra de herramientas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1733928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Deshabilitar panel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Deshabilitar el panel de PCB Project o </a:t>
            </a:r>
            <a:r>
              <a:rPr lang="es-PA" dirty="0" err="1"/>
              <a:t>Schematic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DXP / </a:t>
            </a:r>
            <a:r>
              <a:rPr lang="es-PA" dirty="0" err="1"/>
              <a:t>Preferences</a:t>
            </a:r>
            <a:endParaRPr lang="es-PA" dirty="0"/>
          </a:p>
          <a:p>
            <a:pPr lvl="2"/>
            <a:r>
              <a:rPr lang="es-PA" dirty="0" err="1"/>
              <a:t>System</a:t>
            </a:r>
            <a:r>
              <a:rPr lang="es-PA" dirty="0"/>
              <a:t> / </a:t>
            </a:r>
            <a:r>
              <a:rPr lang="es-PA" dirty="0" err="1"/>
              <a:t>Design</a:t>
            </a:r>
            <a:r>
              <a:rPr lang="es-PA" dirty="0"/>
              <a:t> </a:t>
            </a:r>
            <a:r>
              <a:rPr lang="es-PA" dirty="0" err="1"/>
              <a:t>Insight</a:t>
            </a:r>
            <a:endParaRPr lang="es-PA" dirty="0"/>
          </a:p>
          <a:p>
            <a:pPr lvl="2"/>
            <a:r>
              <a:rPr lang="es-PA" dirty="0"/>
              <a:t>PCB Editor</a:t>
            </a:r>
          </a:p>
          <a:p>
            <a:pPr lvl="3"/>
            <a:r>
              <a:rPr lang="es-PA" dirty="0"/>
              <a:t>Deshabilitar </a:t>
            </a:r>
            <a:r>
              <a:rPr lang="es-PA" dirty="0" err="1"/>
              <a:t>Heads</a:t>
            </a:r>
            <a:r>
              <a:rPr lang="es-PA" dirty="0"/>
              <a:t> Up y </a:t>
            </a:r>
            <a:r>
              <a:rPr lang="es-PA" dirty="0" err="1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Ir a PCB </a:t>
            </a:r>
            <a:r>
              <a:rPr lang="es-PA" dirty="0" err="1"/>
              <a:t>Filter</a:t>
            </a:r>
            <a:endParaRPr lang="es-PA" dirty="0"/>
          </a:p>
          <a:p>
            <a:pPr lvl="1"/>
            <a:r>
              <a:rPr lang="es-PA" dirty="0"/>
              <a:t>Escribir </a:t>
            </a:r>
            <a:r>
              <a:rPr lang="es-PA" dirty="0" err="1"/>
              <a:t>IsDesignator</a:t>
            </a:r>
            <a:endParaRPr lang="es-PA" dirty="0"/>
          </a:p>
          <a:p>
            <a:pPr lvl="1"/>
            <a:r>
              <a:rPr lang="es-PA" dirty="0" err="1"/>
              <a:t>Check</a:t>
            </a:r>
            <a:r>
              <a:rPr lang="es-PA" dirty="0"/>
              <a:t> a </a:t>
            </a:r>
            <a:r>
              <a:rPr lang="es-PA" dirty="0" err="1"/>
              <a:t>Selected</a:t>
            </a:r>
            <a:endParaRPr lang="es-PA" dirty="0"/>
          </a:p>
          <a:p>
            <a:pPr lvl="1"/>
            <a:r>
              <a:rPr lang="es-PA" dirty="0" err="1"/>
              <a:t>Apply</a:t>
            </a:r>
            <a:r>
              <a:rPr lang="es-PA" dirty="0"/>
              <a:t> To Al</a:t>
            </a:r>
          </a:p>
          <a:p>
            <a:r>
              <a:rPr lang="es-PA" dirty="0"/>
              <a:t>Ir a PCB </a:t>
            </a:r>
            <a:r>
              <a:rPr lang="es-PA" dirty="0" err="1"/>
              <a:t>Navigator</a:t>
            </a:r>
            <a:endParaRPr lang="es-PA" dirty="0"/>
          </a:p>
          <a:p>
            <a:pPr lvl="1"/>
            <a:r>
              <a:rPr lang="es-PA" dirty="0"/>
              <a:t>Seleccionar </a:t>
            </a:r>
            <a:r>
              <a:rPr lang="es-PA" dirty="0" err="1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Sobre la </a:t>
            </a:r>
            <a:r>
              <a:rPr lang="es-PA" dirty="0" err="1"/>
              <a:t>penstaña</a:t>
            </a:r>
            <a:r>
              <a:rPr lang="es-PA" dirty="0"/>
              <a:t> </a:t>
            </a:r>
            <a:r>
              <a:rPr lang="es-PA" dirty="0" err="1"/>
              <a:t>Snaps</a:t>
            </a:r>
            <a:r>
              <a:rPr lang="es-PA" dirty="0"/>
              <a:t> (Inferior Derecha sobre Instruments)</a:t>
            </a:r>
          </a:p>
          <a:p>
            <a:pPr lvl="1"/>
            <a:r>
              <a:rPr lang="es-PA" dirty="0"/>
              <a:t>Snap</a:t>
            </a:r>
          </a:p>
          <a:p>
            <a:pPr lvl="1"/>
            <a:r>
              <a:rPr lang="es-PA" dirty="0" err="1"/>
              <a:t>Grids</a:t>
            </a:r>
            <a:r>
              <a:rPr lang="es-PA" dirty="0"/>
              <a:t>…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Shortcut</a:t>
            </a:r>
            <a:r>
              <a:rPr lang="es-PA" dirty="0"/>
              <a:t> de </a:t>
            </a:r>
            <a:r>
              <a:rPr lang="es-PA" dirty="0" err="1"/>
              <a:t>Altium</a:t>
            </a:r>
            <a:r>
              <a:rPr lang="es-PA" dirty="0"/>
              <a:t> (Place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r>
              <a:rPr lang="es-PA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T</a:t>
            </a:r>
          </a:p>
          <a:p>
            <a:r>
              <a:rPr lang="es-PA" dirty="0" err="1"/>
              <a:t>Click</a:t>
            </a:r>
            <a:r>
              <a:rPr lang="es-PA" dirty="0"/>
              <a:t> sobre el PCB</a:t>
            </a:r>
          </a:p>
          <a:p>
            <a:r>
              <a:rPr lang="es-PA" dirty="0"/>
              <a:t>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Presionar y habilitar las capas</a:t>
            </a:r>
          </a:p>
          <a:p>
            <a:r>
              <a:rPr lang="es-PA" dirty="0"/>
              <a:t>Habilitar las capas especiales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28 (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)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  <a:p>
            <a:r>
              <a:rPr lang="es-PA" dirty="0" err="1"/>
              <a:t>Habilitelas</a:t>
            </a:r>
            <a:r>
              <a:rPr lang="es-PA" dirty="0"/>
              <a:t> y cambie el nombre</a:t>
            </a:r>
          </a:p>
          <a:p>
            <a:r>
              <a:rPr lang="es-PA" dirty="0"/>
              <a:t>Dibuje en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los limites del PCB</a:t>
            </a:r>
          </a:p>
          <a:p>
            <a:pPr lvl="1"/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pPr lvl="1"/>
            <a:r>
              <a:rPr lang="es-PA" dirty="0"/>
              <a:t>Seleccione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/>
              <a:t>Dibuje el contorno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Job Files Output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Seleccione el Job File Output y </a:t>
            </a:r>
          </a:p>
          <a:p>
            <a:r>
              <a:rPr lang="es-PA" dirty="0"/>
              <a:t>Habilite o deshabilite las capas</a:t>
            </a:r>
          </a:p>
          <a:p>
            <a:r>
              <a:rPr lang="es-PA" dirty="0"/>
              <a:t>Incluir las capas y marcas que</a:t>
            </a:r>
          </a:p>
          <a:p>
            <a:r>
              <a:rPr lang="es-PA" dirty="0"/>
              <a:t>Se muestran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pPr lvl="1"/>
            <a:r>
              <a:rPr lang="es-PA" dirty="0"/>
              <a:t>Cambie</a:t>
            </a:r>
          </a:p>
          <a:p>
            <a:pPr lvl="2"/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/ </a:t>
            </a:r>
            <a:r>
              <a:rPr lang="es-PA" dirty="0" err="1"/>
              <a:t>Width</a:t>
            </a:r>
            <a:r>
              <a:rPr lang="es-PA" dirty="0"/>
              <a:t> (0.3, 0.3 0.5)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Style (0.6 todo, 0.3 </a:t>
            </a:r>
            <a:r>
              <a:rPr lang="es-PA" dirty="0" err="1"/>
              <a:t>hole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Sikder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0.1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(0.2 / 10)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To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(0.2)</a:t>
            </a:r>
          </a:p>
          <a:p>
            <a:pPr lvl="2"/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(0.1)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Verificar Reglas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/>
              <a:t>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Verificar los mensajes y corregir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Fabricación</a:t>
            </a:r>
            <a:r>
              <a:rPr lang="en-US" dirty="0"/>
              <a:t> o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endParaRPr lang="en-US" dirty="0"/>
          </a:p>
          <a:p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fotolitografía</a:t>
            </a:r>
            <a:r>
              <a:rPr lang="en-US" dirty="0"/>
              <a:t> y 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químico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final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oblea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materiales</a:t>
            </a:r>
            <a:r>
              <a:rPr lang="en-US" dirty="0"/>
              <a:t> </a:t>
            </a:r>
            <a:r>
              <a:rPr lang="en-US" dirty="0" err="1"/>
              <a:t>semiconductores</a:t>
            </a:r>
            <a:r>
              <a:rPr lang="en-US" dirty="0"/>
              <a:t> (Si, GaAs)</a:t>
            </a:r>
          </a:p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para </a:t>
            </a:r>
            <a:r>
              <a:rPr lang="en-US" dirty="0" err="1"/>
              <a:t>fabricacion</a:t>
            </a:r>
            <a:r>
              <a:rPr lang="en-US" dirty="0"/>
              <a:t> de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endParaRPr lang="en-US" dirty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silicio de muy alta pureza</a:t>
            </a:r>
          </a:p>
          <a:p>
            <a:r>
              <a:rPr lang="es-ES" dirty="0"/>
              <a:t>Cilindro sólido de color gris acero </a:t>
            </a:r>
          </a:p>
          <a:p>
            <a:r>
              <a:rPr lang="es-ES" dirty="0"/>
              <a:t>10 a 30 cm de diámetro </a:t>
            </a:r>
          </a:p>
          <a:p>
            <a:r>
              <a:rPr lang="es-ES" dirty="0"/>
              <a:t>1 m a 2 m de longitud </a:t>
            </a:r>
          </a:p>
          <a:p>
            <a:r>
              <a:rPr lang="es-ES" dirty="0"/>
              <a:t>400 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</a:p>
          <a:p>
            <a:r>
              <a:rPr lang="es-ES" dirty="0"/>
              <a:t>Se insertan impurezas cambiando las propiedades eléctricas </a:t>
            </a:r>
            <a:r>
              <a:rPr lang="en-US" dirty="0"/>
              <a:t>(</a:t>
            </a:r>
            <a:r>
              <a:rPr lang="en-US" dirty="0" err="1"/>
              <a:t>dopaje</a:t>
            </a:r>
            <a:r>
              <a:rPr lang="en-US" dirty="0"/>
              <a:t>)</a:t>
            </a:r>
          </a:p>
          <a:p>
            <a:r>
              <a:rPr lang="es-ES" dirty="0"/>
              <a:t>Tipo n+ o n- dependiendo de su nivel de impurificación</a:t>
            </a:r>
            <a:endParaRPr lang="en-US" dirty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Reacción de Si con O</a:t>
            </a:r>
            <a:r>
              <a:rPr lang="es-ES" baseline="-25000" dirty="0"/>
              <a:t>2</a:t>
            </a:r>
            <a:r>
              <a:rPr lang="es-ES" dirty="0"/>
              <a:t>  = (SiO2). </a:t>
            </a:r>
          </a:p>
          <a:p>
            <a:r>
              <a:rPr lang="es-ES" dirty="0"/>
              <a:t>La reacción se acelera en un horno. </a:t>
            </a:r>
          </a:p>
          <a:p>
            <a:r>
              <a:rPr lang="es-ES" dirty="0"/>
              <a:t>El O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n-US" dirty="0"/>
              <a:t>se </a:t>
            </a:r>
            <a:r>
              <a:rPr lang="en-US" dirty="0" err="1"/>
              <a:t>inserta</a:t>
            </a:r>
            <a:r>
              <a:rPr lang="en-US" dirty="0"/>
              <a:t> o:</a:t>
            </a:r>
          </a:p>
          <a:p>
            <a:pPr lvl="1"/>
            <a:r>
              <a:rPr lang="es-ES" dirty="0"/>
              <a:t>como gas o (proceso de “oxidación seca”) </a:t>
            </a:r>
          </a:p>
          <a:p>
            <a:pPr lvl="1"/>
            <a:r>
              <a:rPr lang="es-ES" dirty="0"/>
              <a:t>como vapor (“oxidación húmeda”). </a:t>
            </a:r>
          </a:p>
          <a:p>
            <a:r>
              <a:rPr lang="es-ES" dirty="0"/>
              <a:t>La oxidación húmeda tiene una mayor tasa de crecimiento</a:t>
            </a:r>
          </a:p>
          <a:p>
            <a:r>
              <a:rPr lang="es-ES" dirty="0"/>
              <a:t>La oxidación seca produce mejores características eléctricas.</a:t>
            </a:r>
          </a:p>
          <a:p>
            <a:r>
              <a:rPr lang="es-ES" dirty="0" err="1"/>
              <a:t>Pelicula</a:t>
            </a:r>
            <a:r>
              <a:rPr lang="es-ES" dirty="0"/>
              <a:t> delgada reflejante.</a:t>
            </a:r>
            <a:endParaRPr lang="en-US" dirty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átomos se mueven de una región altamente concentrada a una baja. </a:t>
            </a:r>
          </a:p>
          <a:p>
            <a:r>
              <a:rPr lang="es-ES" dirty="0"/>
              <a:t>El objetivo es introducir átomos para cambiar resistividad</a:t>
            </a:r>
          </a:p>
          <a:p>
            <a:pPr lvl="1"/>
            <a:r>
              <a:rPr lang="es-ES" dirty="0"/>
              <a:t>realizado a altas temperaturas (1000 a 1200 °C), esto para obtener el perfil de dopaje deseado. </a:t>
            </a:r>
          </a:p>
          <a:p>
            <a:pPr lvl="1"/>
            <a:r>
              <a:rPr lang="es-ES" dirty="0"/>
              <a:t>Las impurezas más comunes insertadas son</a:t>
            </a:r>
          </a:p>
          <a:p>
            <a:pPr lvl="2"/>
            <a:r>
              <a:rPr lang="es-ES" dirty="0"/>
              <a:t>Boro (tipo p)</a:t>
            </a:r>
          </a:p>
          <a:p>
            <a:pPr lvl="2"/>
            <a:r>
              <a:rPr lang="es-ES" dirty="0"/>
              <a:t>Fósforo (tipo n) y </a:t>
            </a:r>
          </a:p>
          <a:p>
            <a:pPr lvl="2"/>
            <a:r>
              <a:rPr lang="es-ES" dirty="0"/>
              <a:t>Arsénico (tipo n)</a:t>
            </a:r>
            <a:endParaRPr lang="en-US" dirty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Más impurezas implantada!</a:t>
            </a:r>
          </a:p>
          <a:p>
            <a:r>
              <a:rPr lang="es-ES" dirty="0"/>
              <a:t>El implantador produce los iones contaminantes deseados</a:t>
            </a:r>
          </a:p>
          <a:p>
            <a:r>
              <a:rPr lang="es-ES" dirty="0"/>
              <a:t>Realizado en base a aceleración eléctrica de campo</a:t>
            </a:r>
          </a:p>
          <a:p>
            <a:r>
              <a:rPr lang="es-ES" dirty="0"/>
              <a:t>Esta aceleración hace que se impacte sobre el semiconductor.</a:t>
            </a:r>
          </a:p>
          <a:p>
            <a:r>
              <a:rPr lang="es-ES" dirty="0"/>
              <a:t>Realizada para conseguir el perfil de dopaje correcto</a:t>
            </a:r>
            <a:endParaRPr lang="en-US" dirty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Deposición</a:t>
            </a:r>
            <a:r>
              <a:rPr lang="en-US" sz="3600" dirty="0"/>
              <a:t> de vapor </a:t>
            </a:r>
            <a:r>
              <a:rPr lang="en-US" sz="3600" dirty="0" err="1"/>
              <a:t>químico</a:t>
            </a:r>
            <a:r>
              <a:rPr lang="en-US" sz="3600" dirty="0"/>
              <a:t> (CVD)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hace reaccionar gas/vapor </a:t>
            </a:r>
            <a:r>
              <a:rPr lang="es-ES" dirty="0" err="1"/>
              <a:t>quimacamente</a:t>
            </a:r>
            <a:r>
              <a:rPr lang="es-ES" dirty="0"/>
              <a:t>. Obvio.</a:t>
            </a:r>
          </a:p>
          <a:p>
            <a:r>
              <a:rPr lang="es-ES" dirty="0"/>
              <a:t>Con:  Las propiedades conseguidas aquí no son mejores que en otros procesos</a:t>
            </a:r>
          </a:p>
          <a:p>
            <a:r>
              <a:rPr lang="es-ES" dirty="0"/>
              <a:t>Pro:  Mejora el aislamiento térmico. </a:t>
            </a:r>
          </a:p>
          <a:p>
            <a:r>
              <a:rPr lang="es-ES" dirty="0"/>
              <a:t>Proceso rápido y de baja temperatura (</a:t>
            </a:r>
            <a:r>
              <a:rPr lang="en-US" dirty="0"/>
              <a:t>&lt; </a:t>
            </a:r>
            <a:r>
              <a:rPr lang="es-ES" dirty="0"/>
              <a:t>500°C).</a:t>
            </a:r>
            <a:endParaRPr lang="en-US" dirty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He aquí la parte importante!</a:t>
            </a:r>
          </a:p>
          <a:p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diviersos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pPr lvl="1"/>
            <a:r>
              <a:rPr lang="es-ES" dirty="0"/>
              <a:t>transistores, condensadores, etc. para formar el circuito integrado </a:t>
            </a:r>
          </a:p>
          <a:p>
            <a:r>
              <a:rPr lang="es-ES" dirty="0"/>
              <a:t>Deposición inicial de un metal sobre la superficie del Silicio. </a:t>
            </a:r>
          </a:p>
          <a:p>
            <a:r>
              <a:rPr lang="es-ES" dirty="0"/>
              <a:t>Deposición electrónica, que normalmente es de 1 a 2 minutos.</a:t>
            </a:r>
            <a:endParaRPr lang="en-US" dirty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Definimos la geometría de los diversos componentes.</a:t>
            </a:r>
          </a:p>
          <a:p>
            <a:r>
              <a:rPr lang="es-ES" dirty="0"/>
              <a:t>Se recubre la oblea con una capa fotosensible llamada sustancia </a:t>
            </a:r>
            <a:r>
              <a:rPr lang="es-ES" dirty="0" err="1"/>
              <a:t>fotoendurecible</a:t>
            </a:r>
            <a:r>
              <a:rPr lang="es-ES" dirty="0"/>
              <a:t> bajo la técnica “de giro”</a:t>
            </a:r>
          </a:p>
          <a:p>
            <a:r>
              <a:rPr lang="es-ES" dirty="0"/>
              <a:t>Seguido, se expone a luz UV. </a:t>
            </a:r>
          </a:p>
          <a:p>
            <a:r>
              <a:rPr lang="es-ES" dirty="0"/>
              <a:t>Áreas opuestas se ablandarán y podrán ser removidas con un químico, 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Contiene varios CI (Circuitos Integrados) finalizados.</a:t>
            </a:r>
          </a:p>
          <a:p>
            <a:r>
              <a:rPr lang="es-ES" dirty="0"/>
              <a:t>De 10 o más transistores en un área rectangular</a:t>
            </a:r>
          </a:p>
          <a:p>
            <a:pPr lvl="1"/>
            <a:r>
              <a:rPr lang="es-ES" dirty="0"/>
              <a:t>1mm x 10 mm</a:t>
            </a:r>
          </a:p>
          <a:p>
            <a:r>
              <a:rPr lang="es-ES" dirty="0"/>
              <a:t>Se prepara el IC rebanándolo</a:t>
            </a:r>
          </a:p>
          <a:p>
            <a:r>
              <a:rPr lang="es-ES" dirty="0"/>
              <a:t>Se prueban y montan en </a:t>
            </a:r>
            <a:r>
              <a:rPr lang="es-ES" dirty="0" err="1"/>
              <a:t>cápsulaas</a:t>
            </a:r>
            <a:endParaRPr lang="es-ES" dirty="0"/>
          </a:p>
          <a:p>
            <a:r>
              <a:rPr lang="es-ES" dirty="0"/>
              <a:t>Normalmente se utilizan alambres de oro para conectar las terminales</a:t>
            </a:r>
          </a:p>
          <a:p>
            <a:r>
              <a:rPr lang="es-ES" dirty="0"/>
              <a:t>Se sella el paquete con plástico o resina </a:t>
            </a:r>
            <a:r>
              <a:rPr lang="es-ES" dirty="0" err="1"/>
              <a:t>epóxica</a:t>
            </a:r>
            <a:r>
              <a:rPr lang="es-ES" dirty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electrónicos digitales </a:t>
            </a:r>
          </a:p>
          <a:p>
            <a:r>
              <a:rPr lang="es-ES" dirty="0"/>
              <a:t>En los componentes fabricados con tecnología TTL los elementos de entrada y salida del dispositivo 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 Oxide </a:t>
            </a:r>
            <a:r>
              <a:rPr lang="es-ES" dirty="0" err="1"/>
              <a:t>Smiconductor</a:t>
            </a:r>
            <a:r>
              <a:rPr lang="es-ES" dirty="0"/>
              <a:t>) </a:t>
            </a:r>
          </a:p>
          <a:p>
            <a:r>
              <a:rPr lang="es-ES" dirty="0"/>
              <a:t>Uso de transistores </a:t>
            </a:r>
            <a:r>
              <a:rPr lang="es-ES" dirty="0" err="1"/>
              <a:t>pMOS</a:t>
            </a:r>
            <a:r>
              <a:rPr lang="es-ES" dirty="0"/>
              <a:t> y tipo </a:t>
            </a:r>
            <a:r>
              <a:rPr lang="es-ES" dirty="0" err="1"/>
              <a:t>nMOS</a:t>
            </a:r>
            <a:endParaRPr lang="es-ES" dirty="0"/>
          </a:p>
          <a:p>
            <a:pPr lvl="1"/>
            <a:r>
              <a:rPr lang="es-ES" dirty="0"/>
              <a:t>en estado de reposo el consumo de energía es únicamente el debido a las corrientes parásitas</a:t>
            </a:r>
          </a:p>
          <a:p>
            <a:r>
              <a:rPr lang="es-ES" dirty="0"/>
              <a:t>Actualmente la mayoría de CI o IC son CMOS</a:t>
            </a:r>
          </a:p>
          <a:p>
            <a:pPr lvl="1"/>
            <a:r>
              <a:rPr lang="es-ES" dirty="0"/>
              <a:t>Microprocesadores</a:t>
            </a:r>
          </a:p>
          <a:p>
            <a:pPr lvl="1"/>
            <a:r>
              <a:rPr lang="es-ES" dirty="0"/>
              <a:t>Memorias</a:t>
            </a:r>
          </a:p>
          <a:p>
            <a:pPr lvl="1"/>
            <a:r>
              <a:rPr lang="es-ES" dirty="0"/>
              <a:t>procesadores digitales de señales, etc.</a:t>
            </a:r>
          </a:p>
          <a:p>
            <a:endParaRPr lang="es-ES" dirty="0"/>
          </a:p>
          <a:p>
            <a:r>
              <a:rPr lang="es-ES" dirty="0" err="1"/>
              <a:t>Drain</a:t>
            </a:r>
            <a:r>
              <a:rPr lang="es-ES" dirty="0"/>
              <a:t> </a:t>
            </a:r>
            <a:r>
              <a:rPr lang="en-US" dirty="0"/>
              <a:t>y </a:t>
            </a:r>
            <a:r>
              <a:rPr lang="en-US" dirty="0" err="1"/>
              <a:t>Souces</a:t>
            </a:r>
            <a:r>
              <a:rPr lang="en-US" dirty="0"/>
              <a:t> (D y S) son las terminals de </a:t>
            </a:r>
            <a:r>
              <a:rPr lang="en-US" dirty="0" err="1"/>
              <a:t>salida</a:t>
            </a:r>
            <a:r>
              <a:rPr lang="en-US" dirty="0"/>
              <a:t> del semiconductor</a:t>
            </a:r>
            <a:r>
              <a:rPr lang="es-ES" dirty="0"/>
              <a:t>.  </a:t>
            </a:r>
            <a:r>
              <a:rPr lang="es-ES" dirty="0" err="1"/>
              <a:t>Gate</a:t>
            </a:r>
            <a:r>
              <a:rPr lang="es-ES" dirty="0"/>
              <a:t> (G) es la terminal de entrada</a:t>
            </a:r>
          </a:p>
          <a:p>
            <a:r>
              <a:rPr lang="es-ES" dirty="0"/>
              <a:t>Son “regenerativos”: una señal degradada que acometa una puerta lógica CMOS se verá restaurada a su valor lógico inicial 0 </a:t>
            </a:r>
            <a:r>
              <a:rPr lang="es-ES" dirty="0" err="1"/>
              <a:t>ó</a:t>
            </a:r>
            <a:r>
              <a:rPr lang="es-ES" dirty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Concepto de VLSI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VLSI = </a:t>
            </a:r>
            <a:r>
              <a:rPr lang="es-PA" dirty="0" err="1"/>
              <a:t>Very</a:t>
            </a:r>
            <a:r>
              <a:rPr lang="es-PA" dirty="0"/>
              <a:t> </a:t>
            </a:r>
            <a:r>
              <a:rPr lang="es-PA" dirty="0" err="1"/>
              <a:t>Large</a:t>
            </a:r>
            <a:r>
              <a:rPr lang="es-PA" dirty="0"/>
              <a:t> </a:t>
            </a:r>
            <a:r>
              <a:rPr lang="es-PA" dirty="0" err="1"/>
              <a:t>Scale</a:t>
            </a:r>
            <a:r>
              <a:rPr lang="es-PA" dirty="0"/>
              <a:t> </a:t>
            </a:r>
            <a:r>
              <a:rPr lang="es-PA" dirty="0" err="1"/>
              <a:t>Integration</a:t>
            </a:r>
            <a:endParaRPr lang="es-PA" dirty="0"/>
          </a:p>
          <a:p>
            <a:r>
              <a:rPr lang="es-PA" dirty="0"/>
              <a:t>Circuitos basados en transistores (desde 1980) impulsada por las </a:t>
            </a:r>
            <a:r>
              <a:rPr lang="es-PA" dirty="0" err="1"/>
              <a:t>las</a:t>
            </a:r>
            <a:r>
              <a:rPr lang="es-PA" dirty="0"/>
              <a:t> nuevas industrias.</a:t>
            </a:r>
          </a:p>
          <a:p>
            <a:r>
              <a:rPr lang="es-PA" dirty="0"/>
              <a:t>Los primeros CI no contaban con muchos componentes, </a:t>
            </a:r>
            <a:r>
              <a:rPr lang="es-PA" dirty="0" err="1"/>
              <a:t>p.e</a:t>
            </a:r>
            <a:r>
              <a:rPr lang="es-PA" dirty="0"/>
              <a:t>. un transistor solamente.</a:t>
            </a:r>
          </a:p>
          <a:p>
            <a:r>
              <a:rPr lang="es-PA" dirty="0"/>
              <a:t>A medida de los años se fueron agregando más componentes hasta lograr lo que conocemos como VLSI, </a:t>
            </a:r>
            <a:r>
              <a:rPr lang="es-PA" dirty="0" err="1"/>
              <a:t>p.e</a:t>
            </a:r>
            <a:r>
              <a:rPr lang="es-PA" dirty="0"/>
              <a:t>. un MPU.</a:t>
            </a:r>
          </a:p>
          <a:p>
            <a:pPr lvl="1"/>
            <a:r>
              <a:rPr lang="es-PA" dirty="0"/>
              <a:t>Tubos al vacío</a:t>
            </a:r>
          </a:p>
          <a:p>
            <a:pPr lvl="1"/>
            <a:r>
              <a:rPr lang="es-PA" dirty="0"/>
              <a:t>Circuitos discretos</a:t>
            </a:r>
          </a:p>
          <a:p>
            <a:pPr lvl="1"/>
            <a:r>
              <a:rPr lang="es-PA" dirty="0"/>
              <a:t>Circuitos integrados (agrupaban resistores, capacitores)</a:t>
            </a:r>
          </a:p>
          <a:p>
            <a:pPr lvl="1"/>
            <a:r>
              <a:rPr lang="es-PA" dirty="0"/>
              <a:t>LSI &lt;1000, VLSI &gt; 1000s hasta millones</a:t>
            </a:r>
          </a:p>
          <a:p>
            <a:r>
              <a:rPr lang="es-PA" dirty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</a:p>
          <a:p>
            <a:r>
              <a:rPr lang="es-PA" dirty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/>
              <a:t>Escalado</a:t>
            </a:r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10.000 nm – 1971</a:t>
            </a:r>
          </a:p>
          <a:p>
            <a:r>
              <a:rPr lang="es-PA"/>
              <a:t>3.000 nm – 1975</a:t>
            </a:r>
          </a:p>
          <a:p>
            <a:r>
              <a:rPr lang="es-PA"/>
              <a:t>1.500 nm – 1982</a:t>
            </a:r>
          </a:p>
          <a:p>
            <a:r>
              <a:rPr lang="es-PA"/>
              <a:t>1.000 nm – 1985</a:t>
            </a:r>
          </a:p>
          <a:p>
            <a:r>
              <a:rPr lang="es-PA"/>
              <a:t>800 nm – 1989</a:t>
            </a:r>
          </a:p>
          <a:p>
            <a:r>
              <a:rPr lang="es-PA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350 nm – 1995</a:t>
            </a:r>
          </a:p>
          <a:p>
            <a:r>
              <a:rPr lang="es-PA"/>
              <a:t>250 nm – 1997</a:t>
            </a:r>
          </a:p>
          <a:p>
            <a:r>
              <a:rPr lang="es-PA"/>
              <a:t>180 nm – 1999</a:t>
            </a:r>
          </a:p>
          <a:p>
            <a:r>
              <a:rPr lang="es-PA"/>
              <a:t>130 nm – 2002</a:t>
            </a:r>
          </a:p>
          <a:p>
            <a:r>
              <a:rPr lang="es-PA"/>
              <a:t>90 nm – 2004</a:t>
            </a:r>
          </a:p>
          <a:p>
            <a:r>
              <a:rPr lang="es-PA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45 </a:t>
            </a:r>
            <a:r>
              <a:rPr lang="es-PA" dirty="0" err="1"/>
              <a:t>nm</a:t>
            </a:r>
            <a:r>
              <a:rPr lang="es-PA" dirty="0"/>
              <a:t> – 2008</a:t>
            </a:r>
          </a:p>
          <a:p>
            <a:r>
              <a:rPr lang="es-PA" dirty="0"/>
              <a:t>32 </a:t>
            </a:r>
            <a:r>
              <a:rPr lang="es-PA" dirty="0" err="1"/>
              <a:t>nm</a:t>
            </a:r>
            <a:r>
              <a:rPr lang="es-PA" dirty="0"/>
              <a:t> – 2010</a:t>
            </a:r>
          </a:p>
          <a:p>
            <a:r>
              <a:rPr lang="es-PA" dirty="0"/>
              <a:t>22 </a:t>
            </a:r>
            <a:r>
              <a:rPr lang="es-PA" dirty="0" err="1"/>
              <a:t>nm</a:t>
            </a:r>
            <a:r>
              <a:rPr lang="es-PA" dirty="0"/>
              <a:t> – 2012</a:t>
            </a:r>
          </a:p>
          <a:p>
            <a:r>
              <a:rPr lang="es-PA" dirty="0"/>
              <a:t>14 </a:t>
            </a:r>
            <a:r>
              <a:rPr lang="es-PA" dirty="0" err="1"/>
              <a:t>nm</a:t>
            </a:r>
            <a:r>
              <a:rPr lang="es-PA" dirty="0"/>
              <a:t> – 2014</a:t>
            </a:r>
          </a:p>
          <a:p>
            <a:r>
              <a:rPr lang="es-PA" dirty="0"/>
              <a:t>10 </a:t>
            </a:r>
            <a:r>
              <a:rPr lang="es-PA" dirty="0" err="1"/>
              <a:t>nm</a:t>
            </a:r>
            <a:r>
              <a:rPr lang="es-PA" dirty="0"/>
              <a:t> – 2016</a:t>
            </a:r>
          </a:p>
          <a:p>
            <a:r>
              <a:rPr lang="es-PA" dirty="0"/>
              <a:t>7 </a:t>
            </a:r>
            <a:r>
              <a:rPr lang="es-PA" dirty="0" err="1"/>
              <a:t>nm</a:t>
            </a:r>
            <a:r>
              <a:rPr lang="es-PA" dirty="0"/>
              <a:t> – 2018</a:t>
            </a:r>
          </a:p>
          <a:p>
            <a:r>
              <a:rPr lang="es-PA" dirty="0"/>
              <a:t>5 </a:t>
            </a:r>
            <a:r>
              <a:rPr lang="es-PA" dirty="0" err="1"/>
              <a:t>nm</a:t>
            </a:r>
            <a:r>
              <a:rPr lang="es-PA" dirty="0"/>
              <a:t> – 2020</a:t>
            </a:r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Factor de Mérito de Una Tecnología</a:t>
            </a:r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Es el producto de la potencia consumida por el tiempo de propagación</a:t>
            </a:r>
          </a:p>
          <a:p>
            <a:r>
              <a:rPr lang="es-PA" dirty="0"/>
              <a:t>A menor factor de mérito, mejor la tecnología</a:t>
            </a:r>
          </a:p>
          <a:p>
            <a:r>
              <a:rPr lang="es-PA" dirty="0"/>
              <a:t>TTL = 22pJ</a:t>
            </a:r>
          </a:p>
          <a:p>
            <a:r>
              <a:rPr lang="es-PA" dirty="0"/>
              <a:t>CMOS = 1.2pJ @ 100kHz</a:t>
            </a:r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Resistencias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La resistencia es un elemento pasivo que se opone al flujo de corriente eléctrica (limita la corriente) a través del conductor</a:t>
            </a:r>
          </a:p>
          <a:p>
            <a:r>
              <a:rPr lang="es-PA" dirty="0"/>
              <a:t>Unidad = </a:t>
            </a:r>
            <a:r>
              <a:rPr lang="es-PA" dirty="0" err="1"/>
              <a:t>Ohmnio</a:t>
            </a:r>
            <a:r>
              <a:rPr lang="es-PA" dirty="0"/>
              <a:t>, representado por la letra omega 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Inductores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/>
              <a:t>Componente pasivo</a:t>
            </a:r>
          </a:p>
          <a:p>
            <a:r>
              <a:rPr lang="es-PA" dirty="0"/>
              <a:t>Almacena energía en forma de campo eléctrico</a:t>
            </a:r>
          </a:p>
          <a:p>
            <a:r>
              <a:rPr lang="es-PA" dirty="0"/>
              <a:t>Unidad = H, representado por la letra (H)</a:t>
            </a:r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Capacitores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También es capaz de almacenar energía!</a:t>
            </a:r>
          </a:p>
          <a:p>
            <a:r>
              <a:rPr lang="es-PA" dirty="0"/>
              <a:t>Generalmente formado por dos placas conductoras paralelas</a:t>
            </a:r>
          </a:p>
          <a:p>
            <a:r>
              <a:rPr lang="es-PA" dirty="0"/>
              <a:t>Separadas por un material dieléctrico o por vacío. </a:t>
            </a:r>
          </a:p>
          <a:p>
            <a:r>
              <a:rPr lang="es-PA" dirty="0"/>
              <a:t>Las placas, sometidas a una diferencia de potencial, positiva en una de ellas y negativa en la otra, para un delta de cero..</a:t>
            </a:r>
          </a:p>
          <a:p>
            <a:r>
              <a:rPr lang="es-PA" dirty="0"/>
              <a:t>Desde el punto de vista físico no almacena energía, sin embargo dentro de un circuito si es capaz de esto.</a:t>
            </a:r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</a:t>
            </a:r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50%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3+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2 a 8 Pines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</a:t>
            </a:r>
            <a:r>
              <a:rPr lang="en-US" dirty="0" err="1"/>
              <a:t>Más</a:t>
            </a:r>
            <a:r>
              <a:rPr lang="en-US" dirty="0"/>
              <a:t>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Nomenclatura</a:t>
            </a:r>
            <a:endParaRPr lang="en-US" dirty="0"/>
          </a:p>
          <a:p>
            <a:pPr lvl="1"/>
            <a:r>
              <a:rPr lang="en-US" dirty="0" err="1"/>
              <a:t>Ocurre</a:t>
            </a:r>
            <a:r>
              <a:rPr lang="en-US" dirty="0"/>
              <a:t> para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Quad Flat Pack (QFP)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variaciones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.</a:t>
            </a:r>
          </a:p>
          <a:p>
            <a:r>
              <a:rPr lang="en-US" dirty="0" err="1"/>
              <a:t>Paquete</a:t>
            </a:r>
            <a:r>
              <a:rPr lang="en-US" dirty="0"/>
              <a:t> o </a:t>
            </a:r>
            <a:r>
              <a:rPr lang="en-US" dirty="0" err="1"/>
              <a:t>Empacado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al factor de forma (TQFP, BGA).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empacado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se da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de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o al </a:t>
            </a:r>
            <a:r>
              <a:rPr lang="en-US" dirty="0" err="1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Flat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Estudiemos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footprint de SMD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 son </a:t>
            </a:r>
            <a:r>
              <a:rPr lang="en-US" dirty="0" err="1"/>
              <a:t>pulgadas</a:t>
            </a:r>
            <a:r>
              <a:rPr lang="en-US" dirty="0"/>
              <a:t> y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milímetros</a:t>
            </a:r>
            <a:r>
              <a:rPr lang="en-US" dirty="0"/>
              <a:t> (mm) o </a:t>
            </a:r>
            <a:r>
              <a:rPr lang="en-US" dirty="0" err="1"/>
              <a:t>pulgadas</a:t>
            </a:r>
            <a:r>
              <a:rPr lang="en-US" dirty="0"/>
              <a:t> (in).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a hoy se ha </a:t>
            </a:r>
            <a:r>
              <a:rPr lang="en-US" dirty="0" err="1"/>
              <a:t>adoptado</a:t>
            </a:r>
            <a:r>
              <a:rPr lang="en-US" dirty="0"/>
              <a:t> el SI (Sistema </a:t>
            </a:r>
            <a:r>
              <a:rPr lang="en-US" dirty="0" err="1"/>
              <a:t>Internacional</a:t>
            </a:r>
            <a:r>
              <a:rPr lang="en-US" dirty="0"/>
              <a:t>)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consiguiente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mm</a:t>
            </a:r>
          </a:p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</a:t>
            </a:r>
            <a:r>
              <a:rPr lang="en-US" dirty="0" err="1"/>
              <a:t>designan</a:t>
            </a:r>
            <a:r>
              <a:rPr lang="en-US" dirty="0"/>
              <a:t> la longitude del </a:t>
            </a:r>
            <a:r>
              <a:rPr lang="en-US" dirty="0" err="1"/>
              <a:t>componente</a:t>
            </a:r>
            <a:r>
              <a:rPr lang="en-US" dirty="0"/>
              <a:t>  de </a:t>
            </a:r>
            <a:r>
              <a:rPr lang="en-US" dirty="0" err="1"/>
              <a:t>terminación</a:t>
            </a:r>
            <a:r>
              <a:rPr lang="en-US" dirty="0"/>
              <a:t> a </a:t>
            </a:r>
            <a:r>
              <a:rPr lang="en-US" dirty="0" err="1"/>
              <a:t>terminación</a:t>
            </a:r>
            <a:r>
              <a:rPr lang="en-US" dirty="0"/>
              <a:t>.  Los </a:t>
            </a:r>
            <a:r>
              <a:rPr lang="en-US" dirty="0" err="1"/>
              <a:t>segundos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el ancho de la </a:t>
            </a:r>
            <a:r>
              <a:rPr lang="en-US" dirty="0" err="1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Ejm</a:t>
            </a:r>
            <a:r>
              <a:rPr lang="en-US" dirty="0"/>
              <a:t>: 1206 </a:t>
            </a:r>
            <a:r>
              <a:rPr lang="en-US" dirty="0" err="1"/>
              <a:t>será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de:</a:t>
            </a:r>
          </a:p>
          <a:p>
            <a:pPr lvl="2"/>
            <a:r>
              <a:rPr lang="en-US" dirty="0"/>
              <a:t>Sistema </a:t>
            </a:r>
            <a:r>
              <a:rPr lang="en-US" dirty="0" err="1"/>
              <a:t>Internacional</a:t>
            </a:r>
            <a:r>
              <a:rPr lang="en-US" dirty="0"/>
              <a:t> L=1.2mm W=0.6mm </a:t>
            </a:r>
          </a:p>
          <a:p>
            <a:pPr lvl="2"/>
            <a:r>
              <a:rPr lang="en-US" dirty="0"/>
              <a:t>Sistema Ingles L = 0.12” W = 0.06” </a:t>
            </a:r>
          </a:p>
          <a:p>
            <a:r>
              <a:rPr lang="en-US" dirty="0"/>
              <a:t>¿Y la </a:t>
            </a:r>
            <a:r>
              <a:rPr lang="en-US" dirty="0" err="1"/>
              <a:t>altura</a:t>
            </a:r>
            <a:r>
              <a:rPr lang="en-US" dirty="0"/>
              <a:t>? 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manual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endParaRPr lang="en-US" dirty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0402, sin embargo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manejable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persona que use un </a:t>
            </a:r>
            <a:r>
              <a:rPr lang="en-US" dirty="0" err="1"/>
              <a:t>cautín</a:t>
            </a:r>
            <a:r>
              <a:rPr lang="en-US" dirty="0"/>
              <a:t> y 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.</a:t>
            </a:r>
          </a:p>
          <a:p>
            <a:r>
              <a:rPr lang="en-US" dirty="0"/>
              <a:t>Sin embargo!, 0402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pick-n-place </a:t>
            </a:r>
            <a:r>
              <a:rPr lang="en-US" dirty="0" err="1"/>
              <a:t>toleran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.</a:t>
            </a:r>
          </a:p>
          <a:p>
            <a:r>
              <a:rPr lang="en-US" dirty="0" err="1"/>
              <a:t>Resumen</a:t>
            </a:r>
            <a:r>
              <a:rPr lang="en-US" dirty="0"/>
              <a:t>:  0402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, no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</a:t>
            </a:r>
            <a:r>
              <a:rPr lang="en-US" dirty="0" err="1"/>
              <a:t>caseros</a:t>
            </a:r>
            <a:r>
              <a:rPr lang="en-US" dirty="0"/>
              <a:t> a </a:t>
            </a:r>
            <a:r>
              <a:rPr lang="en-US" dirty="0" err="1"/>
              <a:t>menos</a:t>
            </a:r>
            <a:r>
              <a:rPr lang="en-US" dirty="0"/>
              <a:t> que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</a:t>
            </a:r>
            <a:endParaRPr lang="en-US" dirty="0"/>
          </a:p>
          <a:p>
            <a:r>
              <a:rPr lang="en-US" dirty="0" err="1"/>
              <a:t>Recomendación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1206 y 0805 (USA, </a:t>
            </a:r>
            <a:r>
              <a:rPr lang="en-US" dirty="0" err="1"/>
              <a:t>Sist</a:t>
            </a:r>
            <a:r>
              <a:rPr lang="en-US" dirty="0"/>
              <a:t>. </a:t>
            </a:r>
            <a:r>
              <a:rPr lang="en-US" dirty="0" err="1"/>
              <a:t>Inglés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0805 y 0603 (</a:t>
            </a:r>
            <a:r>
              <a:rPr lang="en-US" dirty="0" err="1"/>
              <a:t>Japon</a:t>
            </a:r>
            <a:r>
              <a:rPr lang="en-US" dirty="0"/>
              <a:t> y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, </a:t>
            </a:r>
            <a:r>
              <a:rPr lang="en-US" dirty="0" err="1"/>
              <a:t>Sist</a:t>
            </a:r>
            <a:r>
              <a:rPr lang="en-US" dirty="0"/>
              <a:t>. Intl.)</a:t>
            </a:r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Carretes</a:t>
            </a:r>
            <a:r>
              <a:rPr lang="en-US" dirty="0"/>
              <a:t> (reel) de 7”(178mm) son el standard para </a:t>
            </a:r>
            <a:r>
              <a:rPr lang="en-US" dirty="0" err="1"/>
              <a:t>capacitores</a:t>
            </a:r>
            <a:r>
              <a:rPr lang="en-US" dirty="0"/>
              <a:t> y </a:t>
            </a:r>
            <a:r>
              <a:rPr lang="en-US" dirty="0" err="1"/>
              <a:t>resistores</a:t>
            </a:r>
            <a:endParaRPr lang="en-US" dirty="0"/>
          </a:p>
          <a:p>
            <a:r>
              <a:rPr lang="en-US" dirty="0" err="1"/>
              <a:t>Estos</a:t>
            </a:r>
            <a:r>
              <a:rPr lang="en-US" dirty="0"/>
              <a:t> reels </a:t>
            </a:r>
            <a:r>
              <a:rPr lang="en-US" dirty="0" err="1"/>
              <a:t>almacenan</a:t>
            </a:r>
            <a:r>
              <a:rPr lang="en-US" dirty="0"/>
              <a:t> de 5,000 </a:t>
            </a:r>
            <a:r>
              <a:rPr lang="en-US" dirty="0" err="1"/>
              <a:t>resistores</a:t>
            </a:r>
            <a:r>
              <a:rPr lang="en-US" dirty="0"/>
              <a:t> y de 3,000 a 4,000 </a:t>
            </a:r>
            <a:r>
              <a:rPr lang="en-US" dirty="0" err="1"/>
              <a:t>capacitores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13” (330mm) son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ordines de alto volume.  El </a:t>
            </a:r>
            <a:r>
              <a:rPr lang="en-US" dirty="0" err="1"/>
              <a:t>carrete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largo </a:t>
            </a:r>
            <a:r>
              <a:rPr lang="en-US" dirty="0" err="1"/>
              <a:t>es</a:t>
            </a:r>
            <a:r>
              <a:rPr lang="en-US" dirty="0"/>
              <a:t> de 10,000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(cardboard) con </a:t>
            </a:r>
            <a:r>
              <a:rPr lang="en-US" dirty="0" err="1"/>
              <a:t>filmina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para resistors</a:t>
            </a:r>
          </a:p>
          <a:p>
            <a:r>
              <a:rPr lang="en-US" dirty="0" err="1"/>
              <a:t>Carretes</a:t>
            </a:r>
            <a:r>
              <a:rPr lang="en-US" dirty="0"/>
              <a:t> </a:t>
            </a:r>
            <a:r>
              <a:rPr lang="en-US" dirty="0" err="1"/>
              <a:t>plasticos</a:t>
            </a:r>
            <a:r>
              <a:rPr lang="en-US" dirty="0"/>
              <a:t> son communes para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</a:t>
            </a:r>
            <a:r>
              <a:rPr lang="en-US" dirty="0" err="1"/>
              <a:t>multicapa</a:t>
            </a:r>
            <a:r>
              <a:rPr lang="en-US" dirty="0"/>
              <a:t> </a:t>
            </a:r>
            <a:r>
              <a:rPr lang="en-US" dirty="0" err="1"/>
              <a:t>cerámicos</a:t>
            </a:r>
            <a:r>
              <a:rPr lang="en-US" dirty="0"/>
              <a:t>.  Sin embargo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capacitors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bajos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el “bulk pack”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bolsas</a:t>
            </a:r>
            <a:r>
              <a:rPr lang="en-US" dirty="0"/>
              <a:t> de </a:t>
            </a:r>
            <a:r>
              <a:rPr lang="en-US" dirty="0" err="1"/>
              <a:t>vinil</a:t>
            </a:r>
            <a:r>
              <a:rPr lang="en-US" dirty="0"/>
              <a:t> o </a:t>
            </a:r>
            <a:r>
              <a:rPr lang="en-US" dirty="0" err="1"/>
              <a:t>bolsas</a:t>
            </a:r>
            <a:r>
              <a:rPr lang="en-US" dirty="0"/>
              <a:t> </a:t>
            </a:r>
            <a:r>
              <a:rPr lang="en-US" dirty="0" err="1"/>
              <a:t>antiestáticas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</a:p>
          <a:p>
            <a:r>
              <a:rPr lang="en-US" dirty="0" err="1"/>
              <a:t>Relleno</a:t>
            </a:r>
            <a:r>
              <a:rPr lang="en-US" dirty="0"/>
              <a:t> de </a:t>
            </a:r>
            <a:r>
              <a:rPr lang="en-US" dirty="0" err="1"/>
              <a:t>disparadores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(Chip Shooters Refills) son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alternative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</a:t>
            </a:r>
            <a:r>
              <a:rPr lang="en-US" dirty="0" err="1"/>
              <a:t>papel</a:t>
            </a:r>
            <a:r>
              <a:rPr lang="en-US" dirty="0"/>
              <a:t> (</a:t>
            </a:r>
            <a:r>
              <a:rPr lang="en-US" dirty="0" err="1"/>
              <a:t>ambiental</a:t>
            </a:r>
            <a:r>
              <a:rPr lang="en-US" dirty="0"/>
              <a:t> 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).</a:t>
            </a:r>
          </a:p>
          <a:p>
            <a:r>
              <a:rPr lang="en-US" dirty="0"/>
              <a:t>Para el </a:t>
            </a:r>
            <a:r>
              <a:rPr lang="en-US" dirty="0" err="1"/>
              <a:t>carrete</a:t>
            </a:r>
            <a:r>
              <a:rPr lang="en-US" dirty="0"/>
              <a:t> (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</a:t>
            </a:r>
            <a:r>
              <a:rPr lang="en-US" dirty="0"/>
              <a:t>)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de </a:t>
            </a:r>
            <a:r>
              <a:rPr lang="en-US" dirty="0" err="1"/>
              <a:t>envío</a:t>
            </a:r>
            <a:r>
              <a:rPr lang="en-US" dirty="0"/>
              <a:t> son </a:t>
            </a:r>
            <a:r>
              <a:rPr lang="en-US" dirty="0" err="1"/>
              <a:t>menores</a:t>
            </a:r>
            <a:r>
              <a:rPr lang="en-US" dirty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MELF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, Europa y USA</a:t>
            </a:r>
          </a:p>
          <a:p>
            <a:r>
              <a:rPr lang="en-US" dirty="0"/>
              <a:t>MELF = Metal Electrode Face Bonded</a:t>
            </a:r>
          </a:p>
          <a:p>
            <a:pPr lvl="1"/>
            <a:r>
              <a:rPr lang="en-US" dirty="0"/>
              <a:t>2 terminals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cilíndrico</a:t>
            </a:r>
            <a:r>
              <a:rPr lang="en-US" dirty="0"/>
              <a:t> (</a:t>
            </a:r>
            <a:r>
              <a:rPr lang="en-US" dirty="0" err="1"/>
              <a:t>plástico</a:t>
            </a:r>
            <a:r>
              <a:rPr lang="en-US" dirty="0"/>
              <a:t> o </a:t>
            </a:r>
            <a:r>
              <a:rPr lang="en-US" dirty="0" err="1"/>
              <a:t>metálico</a:t>
            </a:r>
            <a:r>
              <a:rPr lang="en-US" dirty="0"/>
              <a:t>).</a:t>
            </a:r>
          </a:p>
          <a:p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MELF son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costosos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planos</a:t>
            </a:r>
            <a:endParaRPr lang="en-US" dirty="0"/>
          </a:p>
          <a:p>
            <a:r>
              <a:rPr lang="en-US" dirty="0" err="1"/>
              <a:t>Desventaja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Manejo</a:t>
            </a:r>
            <a:r>
              <a:rPr lang="en-US" dirty="0"/>
              <a:t> especial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ensamblaje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Tienden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 (:/).</a:t>
            </a:r>
          </a:p>
          <a:p>
            <a:r>
              <a:rPr lang="en-US" dirty="0" err="1"/>
              <a:t>Diodos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empaquetado</a:t>
            </a:r>
            <a:r>
              <a:rPr lang="en-US" dirty="0"/>
              <a:t> y mini-MELF</a:t>
            </a:r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Capacitores</a:t>
            </a:r>
            <a:r>
              <a:rPr lang="en-US" dirty="0"/>
              <a:t> de </a:t>
            </a:r>
            <a:r>
              <a:rPr lang="en-US" dirty="0" err="1"/>
              <a:t>Tantalo</a:t>
            </a:r>
            <a:r>
              <a:rPr lang="en-US" dirty="0"/>
              <a:t> </a:t>
            </a:r>
            <a:r>
              <a:rPr lang="en-US" dirty="0" err="1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“Molded Tantalum Capacitors” se </a:t>
            </a:r>
            <a:r>
              <a:rPr lang="en-US" dirty="0" err="1"/>
              <a:t>estandarizaros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“electronic industry adopted” (E.I.A. (American) y  I.E.C.Q. (European)).</a:t>
            </a:r>
          </a:p>
          <a:p>
            <a:r>
              <a:rPr lang="en-US" dirty="0"/>
              <a:t>El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japonés</a:t>
            </a:r>
            <a:r>
              <a:rPr lang="en-US" dirty="0"/>
              <a:t> EIAJ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compatible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estándares</a:t>
            </a:r>
            <a:r>
              <a:rPr lang="en-US" dirty="0"/>
              <a:t> Americanos y </a:t>
            </a:r>
            <a:r>
              <a:rPr lang="en-US" dirty="0" err="1"/>
              <a:t>Eurpoeos</a:t>
            </a:r>
            <a:endParaRPr lang="en-US" dirty="0"/>
          </a:p>
          <a:p>
            <a:r>
              <a:rPr lang="en-US" dirty="0"/>
              <a:t>La E.I.A. and I.E.C.Q.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 bases </a:t>
            </a:r>
            <a:r>
              <a:rPr lang="en-US" dirty="0" err="1"/>
              <a:t>designados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letras</a:t>
            </a:r>
            <a:r>
              <a:rPr lang="en-US" dirty="0"/>
              <a:t> A, B, C, D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métrico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no se </a:t>
            </a:r>
            <a:r>
              <a:rPr lang="en-US" dirty="0" err="1"/>
              <a:t>incluye</a:t>
            </a:r>
            <a:r>
              <a:rPr lang="en-US" dirty="0"/>
              <a:t> </a:t>
            </a:r>
            <a:r>
              <a:rPr lang="en-US" dirty="0" err="1"/>
              <a:t>altura</a:t>
            </a:r>
            <a:r>
              <a:rPr lang="en-US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tape </a:t>
            </a:r>
            <a:r>
              <a:rPr lang="en-US" dirty="0" err="1"/>
              <a:t>plástico</a:t>
            </a:r>
            <a:r>
              <a:rPr lang="en-US" dirty="0"/>
              <a:t> y el </a:t>
            </a:r>
            <a:r>
              <a:rPr lang="en-US" dirty="0" err="1"/>
              <a:t>carrete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No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Moldeado</a:t>
            </a:r>
            <a:r>
              <a:rPr lang="en-US" sz="1000" b="1" dirty="0">
                <a:solidFill>
                  <a:srgbClr val="FF0000"/>
                </a:solidFill>
              </a:rPr>
              <a:t>,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capacitor </a:t>
            </a:r>
            <a:r>
              <a:rPr lang="en-US" sz="1000" b="1" dirty="0" err="1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Transistores</a:t>
            </a:r>
            <a:r>
              <a:rPr lang="en-US" dirty="0"/>
              <a:t> y </a:t>
            </a:r>
            <a:r>
              <a:rPr lang="en-US" dirty="0" err="1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rectangulares</a:t>
            </a:r>
            <a:r>
              <a:rPr lang="en-US" dirty="0"/>
              <a:t> y </a:t>
            </a:r>
            <a:r>
              <a:rPr lang="en-US" dirty="0" err="1"/>
              <a:t>diodos</a:t>
            </a:r>
            <a:r>
              <a:rPr lang="en-US" dirty="0"/>
              <a:t> son de </a:t>
            </a:r>
            <a:r>
              <a:rPr lang="en-US" dirty="0" err="1"/>
              <a:t>empaquetado</a:t>
            </a:r>
            <a:r>
              <a:rPr lang="en-US" dirty="0"/>
              <a:t> SOT (Small Outline Transistor).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popular </a:t>
            </a:r>
            <a:r>
              <a:rPr lang="en-US" dirty="0" err="1"/>
              <a:t>es</a:t>
            </a:r>
            <a:r>
              <a:rPr lang="en-US" dirty="0"/>
              <a:t> el SOT23. </a:t>
            </a:r>
            <a:r>
              <a:rPr lang="en-US" dirty="0" err="1"/>
              <a:t>Otros</a:t>
            </a:r>
            <a:r>
              <a:rPr lang="en-US" dirty="0"/>
              <a:t> son SOT89, SOT143 y SOT223.</a:t>
            </a:r>
          </a:p>
          <a:p>
            <a:r>
              <a:rPr lang="en-US" dirty="0"/>
              <a:t>Los </a:t>
            </a:r>
            <a:r>
              <a:rPr lang="en-US" dirty="0" err="1"/>
              <a:t>japoneses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el SC59 que </a:t>
            </a:r>
            <a:r>
              <a:rPr lang="en-US" dirty="0" err="1"/>
              <a:t>es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dimensiones</a:t>
            </a:r>
            <a:r>
              <a:rPr lang="en-US" dirty="0"/>
              <a:t> del SOT23.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el Mini-SOT que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mitad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.) del SOT23.</a:t>
            </a:r>
          </a:p>
          <a:p>
            <a:r>
              <a:rPr lang="en-US" dirty="0"/>
              <a:t>Motorola/Freescale/NXP ha </a:t>
            </a:r>
            <a:r>
              <a:rPr lang="en-US" dirty="0" err="1"/>
              <a:t>desarrollado</a:t>
            </a:r>
            <a:r>
              <a:rPr lang="en-US" dirty="0"/>
              <a:t> el DPAK and D2PAK para </a:t>
            </a:r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/>
              <a:t>El The D2PAK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reemplazar</a:t>
            </a:r>
            <a:r>
              <a:rPr lang="en-US" dirty="0"/>
              <a:t> el TO220.</a:t>
            </a:r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SMD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grupos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Flat Pack,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antaño</a:t>
            </a:r>
            <a:endParaRPr lang="en-US" dirty="0"/>
          </a:p>
          <a:p>
            <a:pPr lvl="1"/>
            <a:r>
              <a:rPr lang="en-US" dirty="0"/>
              <a:t>QUAD flat pack (QFP) y TSOP son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de terminals, </a:t>
            </a:r>
            <a:r>
              <a:rPr lang="en-US" dirty="0" err="1"/>
              <a:t>espacio</a:t>
            </a:r>
            <a:r>
              <a:rPr lang="en-US" dirty="0"/>
              <a:t> entre terminal y terminal (pitch), </a:t>
            </a:r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materiales</a:t>
            </a:r>
            <a:r>
              <a:rPr lang="en-US" dirty="0"/>
              <a:t> de la </a:t>
            </a:r>
            <a:r>
              <a:rPr lang="en-US" dirty="0" err="1"/>
              <a:t>carcasa</a:t>
            </a:r>
            <a:r>
              <a:rPr lang="en-US" dirty="0"/>
              <a:t> (case).</a:t>
            </a:r>
          </a:p>
          <a:p>
            <a:r>
              <a:rPr lang="en-US" dirty="0"/>
              <a:t>The remainder of this book is devoted to describing SMD integrated circuits.</a:t>
            </a:r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1 persona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“Leads”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terminal de cable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forma</a:t>
            </a:r>
          </a:p>
          <a:p>
            <a:pPr lvl="1"/>
            <a:r>
              <a:rPr lang="en-US" dirty="0"/>
              <a:t>“Gull-wing” (ala de </a:t>
            </a:r>
            <a:r>
              <a:rPr lang="en-US" dirty="0" err="1"/>
              <a:t>gaviota</a:t>
            </a:r>
            <a:r>
              <a:rPr lang="en-US" dirty="0"/>
              <a:t>) son </a:t>
            </a:r>
            <a:r>
              <a:rPr lang="en-US" dirty="0" err="1"/>
              <a:t>pequeños</a:t>
            </a:r>
            <a:r>
              <a:rPr lang="en-US" dirty="0"/>
              <a:t> y </a:t>
            </a:r>
            <a:r>
              <a:rPr lang="en-US" dirty="0" err="1"/>
              <a:t>frágiles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sacar</a:t>
            </a:r>
            <a:r>
              <a:rPr lang="en-US" dirty="0"/>
              <a:t> el </a:t>
            </a:r>
            <a:r>
              <a:rPr lang="en-US" dirty="0" err="1"/>
              <a:t>máximo</a:t>
            </a:r>
            <a:r>
              <a:rPr lang="en-US" dirty="0"/>
              <a:t> de terminals del </a:t>
            </a:r>
            <a:r>
              <a:rPr lang="en-US" dirty="0" err="1"/>
              <a:t>integrado</a:t>
            </a:r>
            <a:endParaRPr lang="en-US" dirty="0"/>
          </a:p>
          <a:p>
            <a:pPr lvl="2"/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obtener</a:t>
            </a:r>
            <a:r>
              <a:rPr lang="en-US" dirty="0"/>
              <a:t> de 40 a 80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(15 a 33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cm) </a:t>
            </a:r>
          </a:p>
          <a:p>
            <a:pPr lvl="2"/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inspeccionar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de la </a:t>
            </a:r>
            <a:r>
              <a:rPr lang="en-US" dirty="0" err="1"/>
              <a:t>soldadura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“J-leads”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fuertes</a:t>
            </a:r>
            <a:r>
              <a:rPr lang="en-US" dirty="0"/>
              <a:t> que las alas de </a:t>
            </a:r>
            <a:r>
              <a:rPr lang="en-US" dirty="0" err="1"/>
              <a:t>gaviota</a:t>
            </a:r>
            <a:r>
              <a:rPr lang="en-US" dirty="0"/>
              <a:t>, sin embargo, </a:t>
            </a:r>
            <a:r>
              <a:rPr lang="en-US" dirty="0" err="1"/>
              <a:t>toman</a:t>
            </a:r>
            <a:r>
              <a:rPr lang="en-US" dirty="0"/>
              <a:t> mucho </a:t>
            </a:r>
            <a:r>
              <a:rPr lang="en-US" dirty="0" err="1"/>
              <a:t>espacio</a:t>
            </a:r>
            <a:endParaRPr lang="en-US" dirty="0"/>
          </a:p>
          <a:p>
            <a:pPr lvl="2"/>
            <a:r>
              <a:rPr lang="en-US" dirty="0" err="1"/>
              <a:t>Aproximadamente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hasta 20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 (8 </a:t>
            </a:r>
            <a:r>
              <a:rPr lang="en-US" dirty="0" err="1"/>
              <a:t>por</a:t>
            </a:r>
            <a:r>
              <a:rPr lang="en-US" dirty="0"/>
              <a:t> cm)</a:t>
            </a:r>
          </a:p>
          <a:p>
            <a:pPr lvl="1"/>
            <a:r>
              <a:rPr lang="en-US" dirty="0"/>
              <a:t>“Flat leads” son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igualemte</a:t>
            </a:r>
            <a:r>
              <a:rPr lang="en-US" dirty="0"/>
              <a:t> .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Cis con flat leads son las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hobbistas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soldar</a:t>
            </a:r>
            <a:endParaRPr lang="en-US" dirty="0"/>
          </a:p>
          <a:p>
            <a:pPr lvl="2"/>
            <a:r>
              <a:rPr lang="en-US" dirty="0"/>
              <a:t>Sin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simplificar</a:t>
            </a:r>
            <a:r>
              <a:rPr lang="en-US" dirty="0"/>
              <a:t> </a:t>
            </a:r>
            <a:r>
              <a:rPr lang="en-US" dirty="0" err="1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QFP (no leads)</a:t>
            </a: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Small Outline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/>
              <a:t>vienen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y </a:t>
            </a:r>
            <a:r>
              <a:rPr lang="en-US" dirty="0" err="1"/>
              <a:t>terminales</a:t>
            </a:r>
            <a:endParaRPr lang="en-US" dirty="0"/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 10,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“</a:t>
            </a:r>
            <a:r>
              <a:rPr lang="en-US" dirty="0" err="1"/>
              <a:t>patas</a:t>
            </a:r>
            <a:r>
              <a:rPr lang="en-US" dirty="0"/>
              <a:t>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VSOP, QSOP y SSOP </a:t>
            </a:r>
            <a:r>
              <a:rPr lang="en-US" dirty="0" err="1"/>
              <a:t>dobla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terminals </a:t>
            </a:r>
            <a:r>
              <a:rPr lang="en-US" dirty="0" err="1"/>
              <a:t>aún</a:t>
            </a:r>
            <a:r>
              <a:rPr lang="en-US" dirty="0"/>
              <a:t> </a:t>
            </a:r>
            <a:r>
              <a:rPr lang="en-US" dirty="0" err="1"/>
              <a:t>manteniendo</a:t>
            </a:r>
            <a:r>
              <a:rPr lang="en-US" dirty="0"/>
              <a:t> 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pPr lvl="2"/>
            <a:r>
              <a:rPr lang="en-US" dirty="0"/>
              <a:t>El </a:t>
            </a:r>
            <a:r>
              <a:rPr lang="en-US" dirty="0" err="1"/>
              <a:t>espaciamiento</a:t>
            </a:r>
            <a:r>
              <a:rPr lang="en-US" dirty="0"/>
              <a:t> entre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50 mils (1.27mm) hasta 25 mils (.636 mm).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tendencia</a:t>
            </a:r>
            <a:r>
              <a:rPr lang="en-US" dirty="0"/>
              <a:t> de </a:t>
            </a:r>
            <a:r>
              <a:rPr lang="en-US" dirty="0" err="1"/>
              <a:t>empaquetar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silicio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“die”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amplios</a:t>
            </a:r>
            <a:r>
              <a:rPr lang="en-US" dirty="0"/>
              <a:t> de SOIC's.</a:t>
            </a:r>
          </a:p>
          <a:p>
            <a:pPr lvl="1"/>
            <a:r>
              <a:rPr lang="en-US" dirty="0" err="1"/>
              <a:t>Expandiendo</a:t>
            </a:r>
            <a:r>
              <a:rPr lang="en-US" dirty="0"/>
              <a:t> el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300 mils (7.63mm) a 330 mils (8.4mm), 350 mils (8.9mm), 400 mils (10mm) and even 440 mils (11.1mm).</a:t>
            </a:r>
          </a:p>
          <a:p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TSOP </a:t>
            </a:r>
            <a:r>
              <a:rPr lang="en-US" dirty="0" err="1"/>
              <a:t>combina</a:t>
            </a:r>
            <a:r>
              <a:rPr lang="en-US" dirty="0"/>
              <a:t> un </a:t>
            </a:r>
            <a:r>
              <a:rPr lang="en-US" dirty="0" err="1"/>
              <a:t>empaquetado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densidad</a:t>
            </a:r>
            <a:r>
              <a:rPr lang="en-US" dirty="0"/>
              <a:t> de pitch 19.7 mils (.5mm). </a:t>
            </a:r>
          </a:p>
          <a:p>
            <a:pPr lvl="1"/>
            <a:r>
              <a:rPr lang="en-US" dirty="0"/>
              <a:t>TSOP </a:t>
            </a:r>
            <a:r>
              <a:rPr lang="en-US" dirty="0" err="1"/>
              <a:t>quizá</a:t>
            </a:r>
            <a:r>
              <a:rPr lang="en-US" dirty="0"/>
              <a:t> se </a:t>
            </a:r>
            <a:r>
              <a:rPr lang="en-US" dirty="0" err="1"/>
              <a:t>siga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mucho </a:t>
            </a:r>
            <a:r>
              <a:rPr lang="en-US" dirty="0" err="1"/>
              <a:t>tiempo</a:t>
            </a:r>
            <a:r>
              <a:rPr lang="en-US" dirty="0"/>
              <a:t> dado lo anterior.</a:t>
            </a:r>
          </a:p>
          <a:p>
            <a:r>
              <a:rPr lang="en-US" dirty="0"/>
              <a:t>El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de SO de 150 mil (3.97mm) y 300 mil (7.63mm) SOL son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in la </a:t>
            </a:r>
            <a:r>
              <a:rPr lang="en-US" dirty="0" err="1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Empaquetado</a:t>
            </a:r>
            <a:r>
              <a:rPr lang="en-US" dirty="0"/>
              <a:t>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Carrete</a:t>
            </a:r>
            <a:r>
              <a:rPr lang="en-US" dirty="0"/>
              <a:t> de 13 inch (330mm) son el </a:t>
            </a:r>
            <a:r>
              <a:rPr lang="en-US" dirty="0" err="1"/>
              <a:t>estándar</a:t>
            </a:r>
            <a:r>
              <a:rPr lang="en-US" dirty="0"/>
              <a:t> para SOIC's. </a:t>
            </a:r>
          </a:p>
          <a:p>
            <a:pPr lvl="1"/>
            <a:r>
              <a:rPr lang="en-US" dirty="0"/>
              <a:t>El tape </a:t>
            </a:r>
            <a:r>
              <a:rPr lang="en-US" dirty="0" err="1"/>
              <a:t>covertor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plastic y </a:t>
            </a:r>
            <a:r>
              <a:rPr lang="en-US" dirty="0" err="1"/>
              <a:t>mide</a:t>
            </a:r>
            <a:r>
              <a:rPr lang="en-US" dirty="0"/>
              <a:t> 12 a 21 mm de ancho </a:t>
            </a:r>
            <a:r>
              <a:rPr lang="en-US" dirty="0" err="1"/>
              <a:t>dependiendo</a:t>
            </a:r>
            <a:r>
              <a:rPr lang="en-US" dirty="0"/>
              <a:t> del IC</a:t>
            </a:r>
          </a:p>
          <a:p>
            <a:pPr lvl="1"/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plástico</a:t>
            </a:r>
            <a:r>
              <a:rPr lang="en-US" dirty="0"/>
              <a:t>, </a:t>
            </a:r>
            <a:r>
              <a:rPr lang="en-US" dirty="0" err="1"/>
              <a:t>llamados</a:t>
            </a:r>
            <a:r>
              <a:rPr lang="en-US" dirty="0"/>
              <a:t> “sticks”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TSOP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PLCC / 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Flat Packs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QFPs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para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(que </a:t>
            </a:r>
            <a:r>
              <a:rPr lang="en-US" dirty="0" err="1"/>
              <a:t>conozco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Autodesk Eagle</a:t>
            </a:r>
          </a:p>
          <a:p>
            <a:pPr lvl="2"/>
            <a:r>
              <a:rPr lang="en-US" dirty="0" err="1"/>
              <a:t>KiCAD</a:t>
            </a:r>
            <a:endParaRPr lang="en-US" dirty="0"/>
          </a:p>
          <a:p>
            <a:pPr lvl="2"/>
            <a:r>
              <a:rPr lang="en-US" dirty="0"/>
              <a:t>NI Multisim (Blue) + </a:t>
            </a:r>
            <a:r>
              <a:rPr lang="en-US" dirty="0" err="1"/>
              <a:t>Ultiboard</a:t>
            </a:r>
            <a:endParaRPr lang="en-US" dirty="0"/>
          </a:p>
          <a:p>
            <a:pPr lvl="2"/>
            <a:r>
              <a:rPr lang="en-US" dirty="0" err="1"/>
              <a:t>OrCAD</a:t>
            </a:r>
            <a:r>
              <a:rPr lang="en-US" dirty="0"/>
              <a:t>/Allegro</a:t>
            </a:r>
          </a:p>
          <a:p>
            <a:pPr lvl="2"/>
            <a:r>
              <a:rPr lang="en-US" dirty="0"/>
              <a:t>Design Spark PCB</a:t>
            </a:r>
          </a:p>
          <a:p>
            <a:pPr lvl="2"/>
            <a:r>
              <a:rPr lang="en-US" dirty="0" err="1"/>
              <a:t>CircuitStudio</a:t>
            </a:r>
            <a:endParaRPr lang="en-US" dirty="0"/>
          </a:p>
          <a:p>
            <a:pPr lvl="2"/>
            <a:r>
              <a:rPr lang="en-US" dirty="0" err="1"/>
              <a:t>CircuitMaker</a:t>
            </a:r>
            <a:r>
              <a:rPr lang="en-US" dirty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Autodesk Eagle</a:t>
            </a:r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NI-Multisim</a:t>
            </a:r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Allegro (</a:t>
            </a:r>
            <a:r>
              <a:rPr lang="en-US" dirty="0" err="1"/>
              <a:t>OrCAD</a:t>
            </a:r>
            <a:r>
              <a:rPr lang="en-US" dirty="0"/>
              <a:t>)</a:t>
            </a:r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Spark PCB</a:t>
            </a:r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Altium</a:t>
            </a:r>
            <a:r>
              <a:rPr lang="en-US" dirty="0"/>
              <a:t> Designer</a:t>
            </a:r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eléctricos</a:t>
            </a:r>
            <a:r>
              <a:rPr lang="en-US" dirty="0"/>
              <a:t> para electronica.</a:t>
            </a:r>
          </a:p>
          <a:p>
            <a:pPr lvl="1"/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Captura</a:t>
            </a:r>
            <a:r>
              <a:rPr lang="en-US" dirty="0"/>
              <a:t> </a:t>
            </a:r>
            <a:r>
              <a:rPr lang="en-US" dirty="0" err="1"/>
              <a:t>Esquemática</a:t>
            </a:r>
            <a:endParaRPr lang="en-US" dirty="0"/>
          </a:p>
          <a:p>
            <a:pPr lvl="2"/>
            <a:r>
              <a:rPr lang="en-US" dirty="0" err="1"/>
              <a:t>Ubicación</a:t>
            </a:r>
            <a:r>
              <a:rPr lang="en-US" dirty="0"/>
              <a:t> de components</a:t>
            </a:r>
          </a:p>
          <a:p>
            <a:pPr lvl="2"/>
            <a:r>
              <a:rPr lang="en-US" dirty="0" err="1"/>
              <a:t>Simulación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Verificaciones</a:t>
            </a:r>
            <a:r>
              <a:rPr lang="en-US" dirty="0"/>
              <a:t> (footprint, </a:t>
            </a:r>
            <a:r>
              <a:rPr lang="en-US" dirty="0" err="1"/>
              <a:t>precio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bom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PCB Layout</a:t>
            </a:r>
          </a:p>
          <a:p>
            <a:pPr lvl="2"/>
            <a:r>
              <a:rPr lang="en-US" dirty="0" err="1"/>
              <a:t>Ubicación</a:t>
            </a:r>
            <a:endParaRPr lang="en-US" dirty="0"/>
          </a:p>
          <a:p>
            <a:pPr lvl="2"/>
            <a:r>
              <a:rPr lang="en-US" dirty="0" err="1"/>
              <a:t>Enrutado</a:t>
            </a:r>
            <a:endParaRPr lang="en-US" dirty="0"/>
          </a:p>
          <a:p>
            <a:pPr lvl="2"/>
            <a:r>
              <a:rPr lang="en-US" dirty="0" err="1"/>
              <a:t>Validación</a:t>
            </a:r>
            <a:r>
              <a:rPr lang="en-US" dirty="0"/>
              <a:t> del PCB (signal integrity)</a:t>
            </a:r>
          </a:p>
          <a:p>
            <a:pPr lvl="2"/>
            <a:r>
              <a:rPr lang="en-US" dirty="0"/>
              <a:t>Post </a:t>
            </a:r>
            <a:r>
              <a:rPr lang="en-US" dirty="0" err="1"/>
              <a:t>Procesado</a:t>
            </a:r>
            <a:r>
              <a:rPr lang="en-US" dirty="0"/>
              <a:t> (Gerber)</a:t>
            </a:r>
          </a:p>
          <a:p>
            <a:pPr lvl="1"/>
            <a:r>
              <a:rPr lang="en-US" dirty="0" err="1"/>
              <a:t>Realización</a:t>
            </a:r>
            <a:r>
              <a:rPr lang="en-US" dirty="0"/>
              <a:t> de </a:t>
            </a:r>
            <a:r>
              <a:rPr lang="en-US" dirty="0" err="1"/>
              <a:t>Tarjeta</a:t>
            </a:r>
            <a:r>
              <a:rPr lang="en-US" dirty="0"/>
              <a:t> (China, USA</a:t>
            </a:r>
            <a:r>
              <a:rPr lang="en-US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2</a:t>
            </a:r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Nuevo Proyecto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1 – File / New / Project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to New Project</a:t>
            </a:r>
          </a:p>
          <a:p>
            <a:r>
              <a:rPr lang="es-PA" dirty="0"/>
              <a:t>	2.1 –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       2.2 – PCB</a:t>
            </a:r>
          </a:p>
          <a:p>
            <a:r>
              <a:rPr lang="es-PA" dirty="0"/>
              <a:t>       2.3 –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       2.4 – PCB Library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3 – Guardar todo lo creado con nombres descriptivos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información de proveedores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/>
              <a:t>Nos servirá a futuro para crear la lista de materiales</a:t>
            </a:r>
          </a:p>
          <a:p>
            <a:r>
              <a:rPr lang="es-PA" dirty="0"/>
              <a:t>0 – Hacer doble </a:t>
            </a:r>
            <a:r>
              <a:rPr lang="es-PA" dirty="0" err="1"/>
              <a:t>click</a:t>
            </a:r>
            <a:r>
              <a:rPr lang="es-PA" dirty="0"/>
              <a:t> en la librería de esquemático</a:t>
            </a:r>
          </a:p>
          <a:p>
            <a:r>
              <a:rPr lang="es-PA" dirty="0"/>
              <a:t>1 - Ir a la barra inferior derecha</a:t>
            </a:r>
          </a:p>
          <a:p>
            <a:pPr lvl="1"/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2 - Panel /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“engrane”</a:t>
            </a:r>
          </a:p>
          <a:p>
            <a:r>
              <a:rPr lang="es-PA" dirty="0"/>
              <a:t>5 – Acortar la lista de proveedores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6 – Importar al esquemático</a:t>
            </a:r>
          </a:p>
          <a:p>
            <a:r>
              <a:rPr lang="es-PA" dirty="0"/>
              <a:t>7 – Ir a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8 – Doble </a:t>
            </a:r>
            <a:r>
              <a:rPr lang="es-PA" dirty="0" err="1"/>
              <a:t>click</a:t>
            </a:r>
            <a:r>
              <a:rPr lang="es-PA" dirty="0"/>
              <a:t> en la pieza</a:t>
            </a:r>
          </a:p>
          <a:p>
            <a:r>
              <a:rPr lang="es-PA" dirty="0"/>
              <a:t>9 – Verificar que se haya añadido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componente para ver los </a:t>
            </a:r>
            <a:r>
              <a:rPr lang="es-PA" dirty="0" err="1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/>
              <a:t>Notas:  </a:t>
            </a:r>
          </a:p>
          <a:p>
            <a:pPr lvl="1"/>
            <a:r>
              <a:rPr lang="es-PA" dirty="0"/>
              <a:t>Zoom In/</a:t>
            </a:r>
            <a:r>
              <a:rPr lang="es-PA" dirty="0" err="1"/>
              <a:t>Out</a:t>
            </a:r>
            <a:r>
              <a:rPr lang="es-PA" dirty="0"/>
              <a:t> = </a:t>
            </a:r>
            <a:r>
              <a:rPr lang="es-PA" dirty="0" err="1"/>
              <a:t>Scroll</a:t>
            </a:r>
            <a:r>
              <a:rPr lang="es-PA" dirty="0"/>
              <a:t> en medio de mouse</a:t>
            </a:r>
          </a:p>
          <a:p>
            <a:pPr lvl="1"/>
            <a:r>
              <a:rPr lang="es-PA" dirty="0"/>
              <a:t>Mano (navegar) = mantener botón derecho del mouse</a:t>
            </a:r>
          </a:p>
          <a:p>
            <a:pPr lvl="1"/>
            <a:r>
              <a:rPr lang="es-PA" dirty="0"/>
              <a:t>Esconder/Presentar ventana inferior = 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Siempre descargar hojas de datos de la pieza:</a:t>
            </a:r>
          </a:p>
          <a:p>
            <a:pPr lvl="1"/>
            <a:r>
              <a:rPr lang="es-PA" dirty="0"/>
              <a:t>Esto es para encontrar la descripción de pines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En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1 - Use las teclas Place (P) / Pin (P)</a:t>
            </a:r>
          </a:p>
          <a:p>
            <a:pPr lvl="1"/>
            <a:r>
              <a:rPr lang="es-PA" dirty="0"/>
              <a:t>Siga añadiendo hasta tener todos los pines</a:t>
            </a:r>
          </a:p>
          <a:p>
            <a:pPr lvl="1"/>
            <a:r>
              <a:rPr lang="es-PA" dirty="0"/>
              <a:t>Barra espaciadora para rotar el pin</a:t>
            </a:r>
          </a:p>
          <a:p>
            <a:r>
              <a:rPr lang="es-PA" dirty="0"/>
              <a:t>2 - Inserte designaciones y nombres a los componentes</a:t>
            </a:r>
          </a:p>
          <a:p>
            <a:pPr lvl="1"/>
            <a:r>
              <a:rPr lang="es-PA" dirty="0"/>
              <a:t>Puede copiar los nombres directamente del </a:t>
            </a:r>
            <a:r>
              <a:rPr lang="es-PA" dirty="0" err="1"/>
              <a:t>datasheet</a:t>
            </a:r>
            <a:r>
              <a:rPr lang="es-PA" dirty="0"/>
              <a:t> y hacer Paste</a:t>
            </a:r>
          </a:p>
          <a:p>
            <a:pPr lvl="1"/>
            <a:r>
              <a:rPr lang="es-PA" dirty="0"/>
              <a:t>Repetir para todos los pines</a:t>
            </a:r>
          </a:p>
          <a:p>
            <a:r>
              <a:rPr lang="es-PA" dirty="0"/>
              <a:t>3 - Dibuje la parte externa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Rectangle</a:t>
            </a:r>
            <a:r>
              <a:rPr lang="es-PA" dirty="0"/>
              <a:t> (R)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r>
              <a:rPr lang="es-PA" dirty="0"/>
              <a:t>/</a:t>
            </a:r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Click</a:t>
            </a:r>
            <a:r>
              <a:rPr lang="es-PA" dirty="0"/>
              <a:t> sobre el componente a posicionar en fondo</a:t>
            </a:r>
          </a:p>
          <a:p>
            <a:r>
              <a:rPr lang="es-PA" dirty="0"/>
              <a:t>4 - Guarde 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Para mover componentes hacia adelante o detrás en dibujos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endParaRPr lang="es-PA" dirty="0"/>
          </a:p>
          <a:p>
            <a:pPr lvl="2"/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Send</a:t>
            </a:r>
            <a:r>
              <a:rPr lang="es-PA" dirty="0"/>
              <a:t> to Front</a:t>
            </a:r>
          </a:p>
          <a:p>
            <a:pPr lvl="2"/>
            <a:r>
              <a:rPr lang="es-PA" dirty="0" err="1"/>
              <a:t>Bring</a:t>
            </a:r>
            <a:r>
              <a:rPr lang="es-PA" dirty="0"/>
              <a:t> to Front Of</a:t>
            </a:r>
          </a:p>
          <a:p>
            <a:pPr lvl="2"/>
            <a:r>
              <a:rPr lang="es-PA" dirty="0" err="1"/>
              <a:t>Sent</a:t>
            </a:r>
            <a:r>
              <a:rPr lang="es-PA" dirty="0"/>
              <a:t> to Front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Fijar el </a:t>
            </a:r>
            <a:r>
              <a:rPr lang="es-PA" dirty="0" err="1"/>
              <a:t>designador</a:t>
            </a:r>
            <a:r>
              <a:rPr lang="es-PA" dirty="0"/>
              <a:t> del IC</a:t>
            </a:r>
          </a:p>
          <a:p>
            <a:r>
              <a:rPr lang="es-PA" dirty="0"/>
              <a:t>Fijar el nombre de parte</a:t>
            </a:r>
          </a:p>
          <a:p>
            <a:endParaRPr lang="es-PA" dirty="0"/>
          </a:p>
          <a:p>
            <a:r>
              <a:rPr lang="es-PA" dirty="0"/>
              <a:t>Todo se realiza en:</a:t>
            </a:r>
          </a:p>
          <a:p>
            <a:pPr lvl="1"/>
            <a:r>
              <a:rPr lang="es-PA" dirty="0" err="1"/>
              <a:t>Schematic</a:t>
            </a:r>
            <a:r>
              <a:rPr lang="es-PA" dirty="0"/>
              <a:t> Library, ventana de propiedades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1 - Abrir en el proyecto el documento de PCB Library</a:t>
            </a:r>
          </a:p>
          <a:p>
            <a:r>
              <a:rPr lang="es-PA" dirty="0"/>
              <a:t>2 - </a:t>
            </a:r>
            <a:r>
              <a:rPr lang="es-PA" dirty="0" err="1"/>
              <a:t>Boton</a:t>
            </a:r>
            <a:r>
              <a:rPr lang="es-PA" dirty="0"/>
              <a:t> derecho sobre la sección componentes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Seleccione el tipo de componente (QUAD y mm,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Ingrese las dimensiones en mm </a:t>
            </a:r>
          </a:p>
          <a:p>
            <a:pPr lvl="1"/>
            <a:r>
              <a:rPr lang="es-PA" dirty="0"/>
              <a:t>Siga los pasos insertando las dimensiones solicitadas</a:t>
            </a:r>
          </a:p>
          <a:p>
            <a:pPr lvl="1"/>
            <a:r>
              <a:rPr lang="es-PA" dirty="0"/>
              <a:t>En este caso cada lado son 10 pines</a:t>
            </a:r>
          </a:p>
          <a:p>
            <a:pPr lvl="1"/>
            <a:r>
              <a:rPr lang="es-PA" dirty="0"/>
              <a:t>Ubique el nombre del componente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Notas:</a:t>
            </a:r>
          </a:p>
          <a:p>
            <a:r>
              <a:rPr lang="es-PA" dirty="0"/>
              <a:t>Luego de generado el componente al ir a la ventana de propiedades, podemos cambiar de mm a </a:t>
            </a:r>
            <a:r>
              <a:rPr lang="es-PA" dirty="0" err="1"/>
              <a:t>mils</a:t>
            </a:r>
            <a:r>
              <a:rPr lang="es-PA" dirty="0"/>
              <a:t> solamente presionando la letra Q</a:t>
            </a:r>
          </a:p>
          <a:p>
            <a:r>
              <a:rPr lang="es-PA" dirty="0"/>
              <a:t>Podemos mover la referencia al centro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/Set Reference/Center</a:t>
            </a:r>
          </a:p>
          <a:p>
            <a:r>
              <a:rPr lang="es-PA" dirty="0"/>
              <a:t>Podemos cambiar el </a:t>
            </a:r>
            <a:r>
              <a:rPr lang="es-PA" dirty="0" err="1"/>
              <a:t>grid</a:t>
            </a:r>
            <a:r>
              <a:rPr lang="es-PA" dirty="0"/>
              <a:t> del enrejado</a:t>
            </a:r>
          </a:p>
          <a:p>
            <a:pPr lvl="1"/>
            <a:r>
              <a:rPr lang="es-PA" dirty="0"/>
              <a:t>View/Snap </a:t>
            </a:r>
            <a:r>
              <a:rPr lang="es-PA" dirty="0" err="1"/>
              <a:t>Grid</a:t>
            </a:r>
            <a:r>
              <a:rPr lang="es-PA" dirty="0"/>
              <a:t>/Set Global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grid</a:t>
            </a:r>
            <a:r>
              <a:rPr lang="es-PA" dirty="0"/>
              <a:t>…</a:t>
            </a:r>
          </a:p>
          <a:p>
            <a:pPr lvl="2"/>
            <a:r>
              <a:rPr lang="es-PA" dirty="0"/>
              <a:t>0.1mm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3 – Dibujar el marco exterior (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Screen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se revisa en la hoja técnica de datos</a:t>
            </a:r>
          </a:p>
          <a:p>
            <a:endParaRPr lang="es-PA" dirty="0"/>
          </a:p>
          <a:p>
            <a:r>
              <a:rPr lang="es-PA" dirty="0"/>
              <a:t>4 – Modificar el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expansión en la ventana de propiedades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4 - Busque el modelo en 3d de 3dcontentcentral o en </a:t>
            </a:r>
            <a:r>
              <a:rPr lang="es-PA" dirty="0" err="1"/>
              <a:t>ultralibrarian</a:t>
            </a:r>
            <a:endParaRPr lang="es-PA" dirty="0"/>
          </a:p>
          <a:p>
            <a:r>
              <a:rPr lang="es-PA" dirty="0"/>
              <a:t>5 - Descargue la versión de </a:t>
            </a:r>
            <a:r>
              <a:rPr lang="es-PA" dirty="0" err="1"/>
              <a:t>Step</a:t>
            </a:r>
            <a:endParaRPr lang="es-PA" dirty="0"/>
          </a:p>
          <a:p>
            <a:r>
              <a:rPr lang="es-PA" dirty="0"/>
              <a:t>6 - Ingrese el modelo 3d</a:t>
            </a:r>
          </a:p>
          <a:p>
            <a:pPr lvl="1"/>
            <a:r>
              <a:rPr lang="es-PA" dirty="0"/>
              <a:t>Place (P) / 3D </a:t>
            </a:r>
            <a:r>
              <a:rPr lang="es-PA" dirty="0" err="1"/>
              <a:t>Body</a:t>
            </a:r>
            <a:r>
              <a:rPr lang="es-PA" dirty="0"/>
              <a:t> (B)</a:t>
            </a:r>
          </a:p>
          <a:p>
            <a:pPr lvl="1"/>
            <a:r>
              <a:rPr lang="es-PA" dirty="0"/>
              <a:t>Busque el modelo descargado</a:t>
            </a:r>
          </a:p>
          <a:p>
            <a:pPr lvl="1"/>
            <a:r>
              <a:rPr lang="es-PA" dirty="0"/>
              <a:t>Si es necesario mueva los bordes</a:t>
            </a:r>
          </a:p>
          <a:p>
            <a:r>
              <a:rPr lang="es-PA" dirty="0"/>
              <a:t>7 - Verifique las dimensiones en 3D</a:t>
            </a:r>
          </a:p>
          <a:p>
            <a:pPr lvl="1"/>
            <a:r>
              <a:rPr lang="es-PA" dirty="0"/>
              <a:t>Presionar 3 = Vista 3D</a:t>
            </a:r>
          </a:p>
          <a:p>
            <a:pPr lvl="1"/>
            <a:r>
              <a:rPr lang="es-PA" dirty="0"/>
              <a:t>Presionar 2 = Vista 2D</a:t>
            </a:r>
          </a:p>
          <a:p>
            <a:r>
              <a:rPr lang="es-PA" dirty="0"/>
              <a:t>8 – Dibuje el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 y el pin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</a:t>
            </a:r>
            <a:r>
              <a:rPr lang="es-PA" dirty="0" err="1"/>
              <a:t>or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1 - </a:t>
            </a:r>
            <a:r>
              <a:rPr lang="es-PA" dirty="0" err="1"/>
              <a:t>Click</a:t>
            </a:r>
            <a:r>
              <a:rPr lang="es-PA" dirty="0"/>
              <a:t> en el cuadrado inferior izquierdo al lado de LS</a:t>
            </a:r>
          </a:p>
          <a:p>
            <a:r>
              <a:rPr lang="es-PA" dirty="0"/>
              <a:t>2 – Al abrir la ventana de configuración añadir la capa 29</a:t>
            </a:r>
          </a:p>
          <a:p>
            <a:pPr lvl="1"/>
            <a:r>
              <a:rPr lang="es-PA" dirty="0"/>
              <a:t>Esta capa es la que referirá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r>
              <a:rPr lang="es-PA" dirty="0"/>
              <a:t>3 – Copiar el Top </a:t>
            </a:r>
            <a:r>
              <a:rPr lang="es-PA" dirty="0" err="1"/>
              <a:t>Overlay</a:t>
            </a:r>
            <a:r>
              <a:rPr lang="es-PA" dirty="0"/>
              <a:t> y ubicarlo en la capa 29</a:t>
            </a:r>
          </a:p>
          <a:p>
            <a:r>
              <a:rPr lang="es-PA" dirty="0"/>
              <a:t>4 – Pegar el </a:t>
            </a:r>
            <a:r>
              <a:rPr lang="es-PA" dirty="0" err="1"/>
              <a:t>outline</a:t>
            </a:r>
            <a:r>
              <a:rPr lang="es-PA" dirty="0"/>
              <a:t> del </a:t>
            </a:r>
            <a:r>
              <a:rPr lang="es-PA" dirty="0" err="1"/>
              <a:t>elementro</a:t>
            </a:r>
            <a:r>
              <a:rPr lang="es-PA" dirty="0"/>
              <a:t> sobre esta capa </a:t>
            </a:r>
          </a:p>
          <a:p>
            <a:r>
              <a:rPr lang="es-PA" dirty="0"/>
              <a:t>5 - </a:t>
            </a:r>
            <a:r>
              <a:rPr lang="es-PA" dirty="0" err="1"/>
              <a:t>Situe</a:t>
            </a:r>
            <a:r>
              <a:rPr lang="es-PA" dirty="0"/>
              <a:t> el pin 1 del componente como parte de esta capa</a:t>
            </a:r>
          </a:p>
          <a:p>
            <a:r>
              <a:rPr lang="es-PA" dirty="0"/>
              <a:t>Inserte un Texto como </a:t>
            </a:r>
            <a:r>
              <a:rPr lang="es-PA" dirty="0" err="1"/>
              <a:t>designador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String</a:t>
            </a:r>
            <a:r>
              <a:rPr lang="es-PA" dirty="0"/>
              <a:t> (S)</a:t>
            </a:r>
          </a:p>
          <a:p>
            <a:pPr lvl="1"/>
            <a:r>
              <a:rPr lang="es-PA" dirty="0"/>
              <a:t>‘.</a:t>
            </a:r>
            <a:r>
              <a:rPr lang="es-PA" dirty="0" err="1"/>
              <a:t>Designator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Cambie las dimensiones a unas más cómodas (H = 2mm, W = 0.5mm)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el modelo 3D en el símbolo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 la librería de esquemático y debajo</a:t>
            </a:r>
          </a:p>
          <a:p>
            <a:r>
              <a:rPr lang="es-PA" dirty="0"/>
              <a:t>2 – </a:t>
            </a:r>
            <a:r>
              <a:rPr lang="es-PA" dirty="0" err="1"/>
              <a:t>Selecciónar</a:t>
            </a:r>
            <a:r>
              <a:rPr lang="es-PA" dirty="0"/>
              <a:t> “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Footprint</a:t>
            </a:r>
            <a:r>
              <a:rPr lang="es-PA" dirty="0"/>
              <a:t>”</a:t>
            </a:r>
          </a:p>
          <a:p>
            <a:r>
              <a:rPr lang="es-PA" dirty="0"/>
              <a:t>3 – Busque el modelo y añádalo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Utilizar las partes de librería en el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al esquemático</a:t>
            </a:r>
          </a:p>
          <a:p>
            <a:r>
              <a:rPr lang="es-PA" dirty="0"/>
              <a:t>2 – En el panel de la derecha ubicar la librería que creamos</a:t>
            </a:r>
          </a:p>
          <a:p>
            <a:r>
              <a:rPr lang="es-PA" dirty="0"/>
              <a:t>3 – Busque el modelo</a:t>
            </a:r>
          </a:p>
          <a:p>
            <a:r>
              <a:rPr lang="es-PA" dirty="0"/>
              <a:t>4 – Arrástrelo a la hoja de esquemático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Explicación de Capas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Color [</a:t>
                      </a:r>
                      <a:r>
                        <a:rPr lang="es-PA" dirty="0" err="1"/>
                        <a:t>Altium</a:t>
                      </a:r>
                      <a:r>
                        <a:rPr lang="es-PA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 </a:t>
                      </a:r>
                      <a:r>
                        <a:rPr lang="es-PA" dirty="0" err="1"/>
                        <a:t>PCBs</a:t>
                      </a:r>
                      <a:r>
                        <a:rPr lang="es-PA" dirty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</a:t>
                      </a:r>
                      <a:r>
                        <a:rPr lang="es-PA" baseline="0" dirty="0"/>
                        <a:t> </a:t>
                      </a:r>
                      <a:r>
                        <a:rPr lang="es-PA" baseline="0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Región</a:t>
                      </a:r>
                      <a:r>
                        <a:rPr lang="es-PA" baseline="0" dirty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Área</a:t>
                      </a:r>
                      <a:r>
                        <a:rPr lang="es-PA" baseline="0" dirty="0"/>
                        <a:t> que se aplicará el </a:t>
                      </a:r>
                      <a:r>
                        <a:rPr lang="es-PA" baseline="0" dirty="0" err="1"/>
                        <a:t>solder</a:t>
                      </a:r>
                      <a:r>
                        <a:rPr lang="es-PA" baseline="0" dirty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Algunas 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/>
              <a:t>1 - Para filtrar solo por capas</a:t>
            </a:r>
          </a:p>
          <a:p>
            <a:pPr lvl="2"/>
            <a:r>
              <a:rPr lang="es-PA" dirty="0"/>
              <a:t>Útil cuando queremos aplicar una medida a solo los componentes</a:t>
            </a:r>
          </a:p>
          <a:p>
            <a:pPr lvl="1"/>
            <a:r>
              <a:rPr lang="es-PA" dirty="0"/>
              <a:t>En la ventana de PCB </a:t>
            </a:r>
            <a:r>
              <a:rPr lang="es-PA" dirty="0" err="1"/>
              <a:t>Footprint</a:t>
            </a:r>
            <a:r>
              <a:rPr lang="es-PA" dirty="0"/>
              <a:t>:</a:t>
            </a:r>
          </a:p>
          <a:p>
            <a:pPr lvl="2"/>
            <a:r>
              <a:rPr lang="es-PA" dirty="0"/>
              <a:t>Filtrar por: </a:t>
            </a:r>
            <a:r>
              <a:rPr lang="es-PA" dirty="0" err="1"/>
              <a:t>isPad</a:t>
            </a:r>
            <a:endParaRPr lang="es-PA" dirty="0"/>
          </a:p>
          <a:p>
            <a:pPr lvl="2"/>
            <a:r>
              <a:rPr lang="es-PA" dirty="0" err="1"/>
              <a:t>Select</a:t>
            </a:r>
            <a:r>
              <a:rPr lang="es-PA" dirty="0"/>
              <a:t> = True</a:t>
            </a:r>
          </a:p>
          <a:p>
            <a:pPr lvl="2"/>
            <a:r>
              <a:rPr lang="es-PA" dirty="0" err="1"/>
              <a:t>Apply</a:t>
            </a:r>
            <a:r>
              <a:rPr lang="es-PA" dirty="0"/>
              <a:t> to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2 – Mover componentes finamente: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izquierdo sobre el componente</a:t>
            </a:r>
          </a:p>
          <a:p>
            <a:pPr lvl="1"/>
            <a:r>
              <a:rPr lang="es-PA" dirty="0"/>
              <a:t>Mantener </a:t>
            </a:r>
            <a:r>
              <a:rPr lang="es-PA" dirty="0" err="1"/>
              <a:t>click</a:t>
            </a:r>
            <a:endParaRPr lang="es-PA" dirty="0"/>
          </a:p>
          <a:p>
            <a:pPr lvl="1"/>
            <a:r>
              <a:rPr lang="es-PA" dirty="0"/>
              <a:t>Presionar alguna de las flechas</a:t>
            </a:r>
          </a:p>
          <a:p>
            <a:pPr lvl="2"/>
            <a:r>
              <a:rPr lang="es-PA" dirty="0"/>
              <a:t>Repetir la ejecución de flechas</a:t>
            </a:r>
          </a:p>
          <a:p>
            <a:pPr lvl="1"/>
            <a:r>
              <a:rPr lang="es-PA" dirty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3</a:t>
            </a:r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Captura Esquemática es el proceso de representar nuestro circuito en un paso previo al </a:t>
            </a:r>
            <a:r>
              <a:rPr lang="es-PA" dirty="0" err="1"/>
              <a:t>Layout</a:t>
            </a:r>
            <a:r>
              <a:rPr lang="es-PA" dirty="0"/>
              <a:t>.  </a:t>
            </a:r>
          </a:p>
          <a:p>
            <a:r>
              <a:rPr lang="es-PA" dirty="0"/>
              <a:t>Nos sirve de ayuda rápida para encontrar un componente y construir nuestras ideas.</a:t>
            </a:r>
          </a:p>
          <a:p>
            <a:r>
              <a:rPr lang="es-PA" dirty="0"/>
              <a:t>1 – En la pestaña de ‘</a:t>
            </a:r>
            <a:r>
              <a:rPr lang="es-PA" dirty="0" err="1"/>
              <a:t>Projects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Abrir la hoja de esquemático</a:t>
            </a:r>
          </a:p>
          <a:p>
            <a:pPr lvl="1"/>
            <a:r>
              <a:rPr lang="es-PA" dirty="0"/>
              <a:t>Presionar P sobre la hoja</a:t>
            </a:r>
          </a:p>
          <a:p>
            <a:pPr lvl="1"/>
            <a:r>
              <a:rPr lang="es-PA" dirty="0"/>
              <a:t>Seleccionar </a:t>
            </a:r>
            <a:r>
              <a:rPr lang="es-PA" dirty="0" err="1"/>
              <a:t>Part</a:t>
            </a:r>
            <a:r>
              <a:rPr lang="es-PA" dirty="0"/>
              <a:t> o presionar P</a:t>
            </a:r>
          </a:p>
          <a:p>
            <a:r>
              <a:rPr lang="es-PA" dirty="0"/>
              <a:t>2 - Seleccionar luego la librería esquemática</a:t>
            </a:r>
          </a:p>
          <a:p>
            <a:pPr lvl="1"/>
            <a:r>
              <a:rPr lang="es-PA" dirty="0"/>
              <a:t>Buscar la parte</a:t>
            </a:r>
          </a:p>
          <a:p>
            <a:pPr lvl="1"/>
            <a:r>
              <a:rPr lang="es-PA" dirty="0"/>
              <a:t>Arrastrar al esquemático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8342F-2C72-4045-84A9-7EA830B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3107231"/>
            <a:ext cx="3241487" cy="255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9751B-4359-4EB7-94B0-E5B7BE1A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5" t="25369" r="53021" b="59128"/>
          <a:stretch/>
        </p:blipFill>
        <p:spPr>
          <a:xfrm>
            <a:off x="9908986" y="3523880"/>
            <a:ext cx="2175064" cy="2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El cableado nos ayuda a conexionar las partes.</a:t>
            </a:r>
          </a:p>
          <a:p>
            <a:r>
              <a:rPr lang="es-PA" dirty="0"/>
              <a:t>1 – Luego arrojar las partes necesitadas </a:t>
            </a:r>
          </a:p>
          <a:p>
            <a:pPr lvl="1"/>
            <a:r>
              <a:rPr lang="es-PA" dirty="0"/>
              <a:t>Presionar P</a:t>
            </a:r>
          </a:p>
          <a:p>
            <a:pPr lvl="1"/>
            <a:r>
              <a:rPr lang="es-PA" dirty="0"/>
              <a:t>Seleccionar Wire o presionar W</a:t>
            </a:r>
          </a:p>
          <a:p>
            <a:pPr lvl="1"/>
            <a:r>
              <a:rPr lang="es-PA" dirty="0"/>
              <a:t>Unir el primer punto con el siguiente</a:t>
            </a:r>
          </a:p>
          <a:p>
            <a:pPr lvl="1"/>
            <a:r>
              <a:rPr lang="es-PA" dirty="0"/>
              <a:t>Si finalizó presionar ESC para salir del comando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DE4F-71ED-46E4-827A-16121A0D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5369" r="53021" b="59128"/>
          <a:stretch/>
        </p:blipFill>
        <p:spPr>
          <a:xfrm>
            <a:off x="8802503" y="208175"/>
            <a:ext cx="2175064" cy="214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8DB5C-D1ED-4440-992F-A9221EC83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19634" r="14218" b="42580"/>
          <a:stretch/>
        </p:blipFill>
        <p:spPr>
          <a:xfrm>
            <a:off x="7951650" y="2468935"/>
            <a:ext cx="3025917" cy="114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9043-6E25-4866-9788-404D245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98" y="4050823"/>
            <a:ext cx="4064864" cy="18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Conocer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y </a:t>
            </a:r>
            <a:r>
              <a:rPr lang="en-US" b="1" dirty="0" err="1"/>
              <a:t>componentes</a:t>
            </a:r>
            <a:r>
              <a:rPr lang="en-US" b="1" dirty="0"/>
              <a:t> </a:t>
            </a:r>
            <a:r>
              <a:rPr lang="en-US" b="1" dirty="0" err="1"/>
              <a:t>básicos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microelectrónica</a:t>
            </a:r>
            <a:endParaRPr lang="en-US" b="1" dirty="0"/>
          </a:p>
          <a:p>
            <a:r>
              <a:rPr lang="en-US" b="1" dirty="0" err="1"/>
              <a:t>Fundamentos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r>
              <a:rPr lang="en-US" b="1" dirty="0"/>
              <a:t>?</a:t>
            </a:r>
          </a:p>
          <a:p>
            <a:r>
              <a:rPr lang="en-US" b="1" dirty="0" err="1"/>
              <a:t>Problemática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y </a:t>
            </a:r>
          </a:p>
          <a:p>
            <a:r>
              <a:rPr lang="en-US" b="1" dirty="0" err="1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5" y="452718"/>
            <a:ext cx="11937535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Para la creación de </a:t>
            </a:r>
            <a:r>
              <a:rPr lang="es-PA" dirty="0" err="1"/>
              <a:t>Headers</a:t>
            </a:r>
            <a:r>
              <a:rPr lang="es-PA" dirty="0"/>
              <a:t> lo más fácil es buscar el </a:t>
            </a:r>
            <a:r>
              <a:rPr lang="es-PA" dirty="0" err="1"/>
              <a:t>header</a:t>
            </a:r>
            <a:r>
              <a:rPr lang="es-PA" dirty="0"/>
              <a:t> de su esquemático de mayor capacidad, así es más fácil crear </a:t>
            </a:r>
            <a:r>
              <a:rPr lang="es-PA" dirty="0" err="1"/>
              <a:t>headers</a:t>
            </a:r>
            <a:r>
              <a:rPr lang="es-PA" dirty="0"/>
              <a:t> de 8, 4, 3, etc. si se empieza por el mayor, es solo remover componentes.</a:t>
            </a:r>
          </a:p>
          <a:p>
            <a:r>
              <a:rPr lang="es-PA" dirty="0"/>
              <a:t>1 – Seguir los pasos de creación de IC</a:t>
            </a:r>
          </a:p>
          <a:p>
            <a:pPr lvl="1"/>
            <a:r>
              <a:rPr lang="es-PA" dirty="0"/>
              <a:t>Buscar en </a:t>
            </a:r>
            <a:r>
              <a:rPr lang="es-PA" dirty="0" err="1"/>
              <a:t>digikey</a:t>
            </a:r>
            <a:r>
              <a:rPr lang="es-PA" dirty="0"/>
              <a:t> un </a:t>
            </a:r>
            <a:r>
              <a:rPr lang="es-PA" dirty="0" err="1"/>
              <a:t>header</a:t>
            </a:r>
            <a:r>
              <a:rPr lang="es-PA" dirty="0"/>
              <a:t> de 1 hilera 10 posiciones</a:t>
            </a:r>
          </a:p>
          <a:p>
            <a:pPr lvl="1"/>
            <a:r>
              <a:rPr lang="es-PA" dirty="0"/>
              <a:t>Usaremos un </a:t>
            </a:r>
            <a:r>
              <a:rPr lang="es-PA" dirty="0" err="1"/>
              <a:t>header</a:t>
            </a:r>
            <a:r>
              <a:rPr lang="es-PA" dirty="0"/>
              <a:t> de </a:t>
            </a:r>
            <a:r>
              <a:rPr lang="es-PA" dirty="0" err="1"/>
              <a:t>Harwin</a:t>
            </a:r>
            <a:endParaRPr lang="es-PA" dirty="0"/>
          </a:p>
          <a:p>
            <a:pPr lvl="1"/>
            <a:r>
              <a:rPr lang="es-PA" dirty="0"/>
              <a:t>Copiar el número de parte en 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Favor agregar </a:t>
            </a:r>
            <a:r>
              <a:rPr lang="es-PA" dirty="0" err="1"/>
              <a:t>digikey</a:t>
            </a:r>
            <a:r>
              <a:rPr lang="es-PA" dirty="0"/>
              <a:t> al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eliminar cualquier otro</a:t>
            </a:r>
          </a:p>
          <a:p>
            <a:pPr lvl="2"/>
            <a:r>
              <a:rPr lang="es-PA" dirty="0"/>
              <a:t>	M20-9731045</a:t>
            </a:r>
          </a:p>
          <a:p>
            <a:pPr lvl="2"/>
            <a:r>
              <a:rPr lang="es-PA" dirty="0"/>
              <a:t>Coloque los pines (Presione </a:t>
            </a:r>
            <a:r>
              <a:rPr lang="es-PA" dirty="0" err="1"/>
              <a:t>Tab</a:t>
            </a:r>
            <a:r>
              <a:rPr lang="es-PA" dirty="0"/>
              <a:t> si el número es diferente a 1 y cámbielo)</a:t>
            </a:r>
          </a:p>
          <a:p>
            <a:r>
              <a:rPr lang="es-PA" dirty="0"/>
              <a:t>2 – Para la pieza use el designador J?</a:t>
            </a:r>
          </a:p>
          <a:p>
            <a:r>
              <a:rPr lang="es-PA" dirty="0"/>
              <a:t>3 – Para el default </a:t>
            </a:r>
            <a:r>
              <a:rPr lang="es-PA" dirty="0" err="1"/>
              <a:t>comment</a:t>
            </a:r>
            <a:r>
              <a:rPr lang="es-PA" dirty="0"/>
              <a:t> utilice alguna descripción</a:t>
            </a:r>
          </a:p>
          <a:p>
            <a:pPr lvl="1"/>
            <a:r>
              <a:rPr lang="es-PA" dirty="0"/>
              <a:t>Por ejemplo la que obtuvo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“HDR 10 POS 2.54mm”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3BE9F-44B3-41C4-BC10-7B746FE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96" y="2793102"/>
            <a:ext cx="1451125" cy="27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7541-97D8-4C8E-B9AB-F910417E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25" y="2793102"/>
            <a:ext cx="328612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B02AC-EF96-411C-BAAB-D2940142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28" y="5692018"/>
            <a:ext cx="2457450" cy="10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4206D-B587-4B21-9EF3-9BCD6DC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69" y="3385132"/>
            <a:ext cx="3362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Seguir los pasos de creación de </a:t>
            </a:r>
            <a:r>
              <a:rPr lang="es-PA" dirty="0" err="1"/>
              <a:t>layout</a:t>
            </a:r>
            <a:r>
              <a:rPr lang="es-PA" dirty="0"/>
              <a:t> de un IC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Seleccionar un integrado DIP</a:t>
            </a:r>
          </a:p>
          <a:p>
            <a:pPr lvl="1"/>
            <a:r>
              <a:rPr lang="es-PA" dirty="0"/>
              <a:t>Seleccione en mm</a:t>
            </a:r>
          </a:p>
          <a:p>
            <a:r>
              <a:rPr lang="es-PA" dirty="0"/>
              <a:t>2 – Para los agujeros ponga las siguientes medidas, estas son comunes para </a:t>
            </a:r>
            <a:r>
              <a:rPr lang="es-PA" dirty="0" err="1"/>
              <a:t>Tru-hole</a:t>
            </a:r>
            <a:endParaRPr lang="es-PA" dirty="0"/>
          </a:p>
          <a:p>
            <a:pPr lvl="1"/>
            <a:r>
              <a:rPr lang="es-PA" dirty="0"/>
              <a:t>Note que el pitch, si ve el </a:t>
            </a:r>
            <a:r>
              <a:rPr lang="es-PA" dirty="0" err="1"/>
              <a:t>datasheet</a:t>
            </a:r>
            <a:r>
              <a:rPr lang="es-PA" dirty="0"/>
              <a:t> es 2.54mm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Ponga un nombre descriptivo, </a:t>
            </a:r>
            <a:r>
              <a:rPr lang="es-PA" dirty="0" err="1"/>
              <a:t>p.e</a:t>
            </a:r>
            <a:r>
              <a:rPr lang="es-PA" dirty="0"/>
              <a:t>. HDR1X10_2.54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93" y="2793102"/>
            <a:ext cx="521983" cy="34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37661-07C4-4808-AD6F-B95BEB3F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79" y="1222481"/>
            <a:ext cx="2415126" cy="157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F3BD3-351E-420D-B849-86B29BAB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85" y="3966528"/>
            <a:ext cx="4095750" cy="207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BDF-E76A-4389-BA23-E56A6CBE4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11" y="3966528"/>
            <a:ext cx="30575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C3F3-8484-4DFE-A1C5-1D0DA68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524" y="3966528"/>
            <a:ext cx="18288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5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 crea un DIP de 20 posiciones, eliminar las 10 restantes y trabajar con las 10 primeras</a:t>
            </a:r>
          </a:p>
          <a:p>
            <a:pPr lvl="1"/>
            <a:r>
              <a:rPr lang="es-PA" dirty="0"/>
              <a:t>Borre también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2 – Descargar el </a:t>
            </a:r>
            <a:r>
              <a:rPr lang="es-PA" dirty="0" err="1"/>
              <a:t>datasheet</a:t>
            </a:r>
            <a:r>
              <a:rPr lang="es-PA" dirty="0"/>
              <a:t> y observar las medidas</a:t>
            </a:r>
          </a:p>
          <a:p>
            <a:pPr lvl="1"/>
            <a:r>
              <a:rPr lang="es-PA" dirty="0"/>
              <a:t>Medida del borde al centro del primer pin = W = (2.54 + 0.4)/2 = 1.47mm ~ 1.5mm ~ 60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L = 2.5mm</a:t>
            </a:r>
          </a:p>
          <a:p>
            <a:r>
              <a:rPr lang="es-PA" dirty="0"/>
              <a:t>3 – Dibuje </a:t>
            </a:r>
          </a:p>
          <a:p>
            <a:pPr lvl="1"/>
            <a:r>
              <a:rPr lang="es-PA" dirty="0"/>
              <a:t>Cambie su medida de mm a </a:t>
            </a:r>
            <a:r>
              <a:rPr lang="es-PA" dirty="0" err="1"/>
              <a:t>mils</a:t>
            </a:r>
            <a:r>
              <a:rPr lang="es-PA" dirty="0"/>
              <a:t> si es necesario o </a:t>
            </a:r>
            <a:r>
              <a:rPr lang="es-PA" dirty="0" err="1"/>
              <a:t>visceversa</a:t>
            </a:r>
            <a:endParaRPr lang="es-PA" dirty="0"/>
          </a:p>
          <a:p>
            <a:pPr lvl="2"/>
            <a:r>
              <a:rPr lang="es-PA" dirty="0"/>
              <a:t>Es mas fácil dibujar en </a:t>
            </a:r>
            <a:r>
              <a:rPr lang="es-PA" dirty="0" err="1"/>
              <a:t>mils</a:t>
            </a:r>
            <a:r>
              <a:rPr lang="es-PA" dirty="0"/>
              <a:t> en este caso porque 2.54mm = 0.1mils</a:t>
            </a:r>
          </a:p>
          <a:p>
            <a:pPr lvl="2"/>
            <a:r>
              <a:rPr lang="es-PA" dirty="0"/>
              <a:t>Q sobre el plano de </a:t>
            </a:r>
            <a:r>
              <a:rPr lang="es-PA" dirty="0" err="1"/>
              <a:t>layout</a:t>
            </a:r>
            <a:r>
              <a:rPr lang="es-PA" dirty="0"/>
              <a:t> para cambiar de </a:t>
            </a:r>
            <a:r>
              <a:rPr lang="es-PA" dirty="0" err="1"/>
              <a:t>mils</a:t>
            </a:r>
            <a:r>
              <a:rPr lang="es-PA" dirty="0"/>
              <a:t> a mm o </a:t>
            </a:r>
            <a:r>
              <a:rPr lang="es-PA" dirty="0" err="1"/>
              <a:t>visceversa</a:t>
            </a:r>
            <a:endParaRPr lang="es-PA" dirty="0"/>
          </a:p>
          <a:p>
            <a:pPr lvl="1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10 </a:t>
            </a:r>
            <a:r>
              <a:rPr lang="es-PA" dirty="0" err="1"/>
              <a:t>mils</a:t>
            </a:r>
            <a:endParaRPr lang="es-PA" dirty="0"/>
          </a:p>
          <a:p>
            <a:pPr lvl="2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Desde el pin 1 </a:t>
            </a:r>
            <a:r>
              <a:rPr lang="es-PA" dirty="0" err="1"/>
              <a:t>muevace</a:t>
            </a:r>
            <a:r>
              <a:rPr lang="es-PA" dirty="0"/>
              <a:t> 60 en X y 60 en Y </a:t>
            </a:r>
            <a:r>
              <a:rPr lang="es-PA" dirty="0" err="1"/>
              <a:t>y</a:t>
            </a:r>
            <a:r>
              <a:rPr lang="es-PA" dirty="0"/>
              <a:t> dibuje el </a:t>
            </a:r>
            <a:r>
              <a:rPr lang="es-PA" dirty="0" err="1"/>
              <a:t>overlay</a:t>
            </a:r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84" y="3133774"/>
            <a:ext cx="521983" cy="3401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87" y="1745013"/>
            <a:ext cx="2614568" cy="91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D338D-24CC-4D69-949D-4B3E2A5B9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9" t="6601" r="69105" b="85933"/>
          <a:stretch/>
        </p:blipFill>
        <p:spPr>
          <a:xfrm>
            <a:off x="8311391" y="4400170"/>
            <a:ext cx="1434518" cy="51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F89A-CF34-433C-94E1-F4A51BA7B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7" t="7401" r="69863" b="86483"/>
          <a:stretch/>
        </p:blipFill>
        <p:spPr>
          <a:xfrm>
            <a:off x="9824207" y="4400170"/>
            <a:ext cx="1333850" cy="41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464B5-A8E6-4FF2-8ED6-0FE7E523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362" y="5179277"/>
            <a:ext cx="1097084" cy="118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73B43-06CB-41FD-982A-D23291DD5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5" t="36697" r="37523" b="48135"/>
          <a:stretch/>
        </p:blipFill>
        <p:spPr>
          <a:xfrm>
            <a:off x="4446165" y="5004753"/>
            <a:ext cx="2790738" cy="9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4 – Busque el modelo en la página del fabricante (Harwin.com) y descargue el modelo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5 – Posicione el modelo en el </a:t>
            </a:r>
            <a:r>
              <a:rPr lang="es-PA" dirty="0" err="1"/>
              <a:t>Layout</a:t>
            </a:r>
            <a:endParaRPr lang="es-PA" dirty="0"/>
          </a:p>
          <a:p>
            <a:pPr lvl="1"/>
            <a:r>
              <a:rPr lang="es-PA" dirty="0"/>
              <a:t>Inserte el modelo (Place/3D </a:t>
            </a:r>
            <a:r>
              <a:rPr lang="es-PA" dirty="0" err="1"/>
              <a:t>Body</a:t>
            </a:r>
            <a:r>
              <a:rPr lang="es-PA" dirty="0"/>
              <a:t>) en la capa “</a:t>
            </a:r>
            <a:r>
              <a:rPr lang="es-PA" dirty="0" err="1"/>
              <a:t>Mechanical</a:t>
            </a:r>
            <a:r>
              <a:rPr lang="es-PA" dirty="0"/>
              <a:t> 1”</a:t>
            </a:r>
          </a:p>
          <a:p>
            <a:pPr lvl="1"/>
            <a:r>
              <a:rPr lang="es-PA" dirty="0"/>
              <a:t>Recuerde alinear las caras con el </a:t>
            </a:r>
            <a:r>
              <a:rPr lang="es-PA" dirty="0" err="1"/>
              <a:t>Board</a:t>
            </a:r>
            <a:r>
              <a:rPr lang="es-PA" dirty="0"/>
              <a:t> (Tools/3D </a:t>
            </a:r>
            <a:r>
              <a:rPr lang="es-PA" dirty="0" err="1"/>
              <a:t>Body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Align</a:t>
            </a:r>
            <a:r>
              <a:rPr lang="es-PA" dirty="0"/>
              <a:t>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Dependiendo de donde tome el componente tendrá “Snap </a:t>
            </a:r>
            <a:r>
              <a:rPr lang="es-PA" dirty="0" err="1"/>
              <a:t>Points</a:t>
            </a:r>
            <a:r>
              <a:rPr lang="es-PA" dirty="0"/>
              <a:t>”, estos puntos nos ayudan a posicionar el componente</a:t>
            </a:r>
          </a:p>
          <a:p>
            <a:r>
              <a:rPr lang="es-PA" dirty="0"/>
              <a:t>6 – Valide las posiciones y luego dibuje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en la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r>
              <a:rPr lang="es-PA" dirty="0"/>
              <a:t>7 - Vincule el modelo de </a:t>
            </a:r>
            <a:r>
              <a:rPr lang="es-PA" dirty="0" err="1"/>
              <a:t>layout</a:t>
            </a:r>
            <a:r>
              <a:rPr lang="es-PA" dirty="0"/>
              <a:t> con el modelo de esquemático</a:t>
            </a:r>
          </a:p>
          <a:p>
            <a:r>
              <a:rPr lang="es-PA" dirty="0"/>
              <a:t>Recuerde también dibujar el punto 1 del </a:t>
            </a:r>
            <a:r>
              <a:rPr lang="es-PA" dirty="0" err="1"/>
              <a:t>header</a:t>
            </a:r>
            <a:r>
              <a:rPr lang="es-PA" dirty="0"/>
              <a:t> (Top </a:t>
            </a:r>
            <a:r>
              <a:rPr lang="es-PA" dirty="0" err="1"/>
              <a:t>Overlay</a:t>
            </a:r>
            <a:r>
              <a:rPr lang="es-PA" dirty="0"/>
              <a:t> y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84" y="1853248"/>
            <a:ext cx="2614568" cy="91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526DB-6F6F-499D-98DD-F252231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1869594"/>
            <a:ext cx="5768742" cy="166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6B4C7-20E9-4EEE-B2C2-047B9B244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4" t="17614" r="54587" b="64967"/>
          <a:stretch/>
        </p:blipFill>
        <p:spPr>
          <a:xfrm>
            <a:off x="6633850" y="1869594"/>
            <a:ext cx="836813" cy="1401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6D0FC-4EE2-43F9-B4A1-86FF0CE4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254" y="1853248"/>
            <a:ext cx="1045676" cy="2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El elemento más común es el capacitor y en especial el de 100nF = 0.1uF</a:t>
            </a:r>
          </a:p>
          <a:p>
            <a:r>
              <a:rPr lang="es-PA" dirty="0"/>
              <a:t>1 – Seguir el mismo procedimiento de </a:t>
            </a:r>
            <a:r>
              <a:rPr lang="es-PA" dirty="0" err="1"/>
              <a:t>manuf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agregar la parte</a:t>
            </a:r>
          </a:p>
          <a:p>
            <a:pPr lvl="1"/>
            <a:r>
              <a:rPr lang="es-PA" dirty="0"/>
              <a:t>Se utilizó un capacitor cerámico 0805 a 50V de TDK X7R</a:t>
            </a:r>
          </a:p>
          <a:p>
            <a:pPr lvl="1"/>
            <a:r>
              <a:rPr lang="es-PA" dirty="0"/>
              <a:t>Si en el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encuentra 3 componentes parecidos escoja el de CT (</a:t>
            </a:r>
            <a:r>
              <a:rPr lang="es-PA" dirty="0" err="1"/>
              <a:t>Cut</a:t>
            </a:r>
            <a:r>
              <a:rPr lang="es-PA" dirty="0"/>
              <a:t> Tape)</a:t>
            </a:r>
          </a:p>
          <a:p>
            <a:r>
              <a:rPr lang="es-PA" dirty="0"/>
              <a:t>2 – Al dibujar el capacitor siga el siguiente lineamiento</a:t>
            </a:r>
          </a:p>
          <a:p>
            <a:pPr lvl="1"/>
            <a:r>
              <a:rPr lang="es-PA" dirty="0"/>
              <a:t>Pines 1 y 2 ocultos y a </a:t>
            </a:r>
            <a:r>
              <a:rPr lang="es-PA" b="1" dirty="0"/>
              <a:t>60</a:t>
            </a:r>
            <a:r>
              <a:rPr lang="es-PA" dirty="0"/>
              <a:t>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Componente en color azul</a:t>
            </a:r>
          </a:p>
          <a:p>
            <a:pPr lvl="1"/>
            <a:r>
              <a:rPr lang="es-PA" dirty="0"/>
              <a:t>Luego de ubicar los pines use un </a:t>
            </a:r>
            <a:r>
              <a:rPr lang="es-PA" dirty="0" err="1"/>
              <a:t>grid</a:t>
            </a:r>
            <a:r>
              <a:rPr lang="es-PA" dirty="0"/>
              <a:t> de 1 para dibujar el componente</a:t>
            </a:r>
          </a:p>
          <a:p>
            <a:r>
              <a:rPr lang="es-PA" dirty="0"/>
              <a:t>3 – Ubique en el esquemático</a:t>
            </a:r>
          </a:p>
          <a:p>
            <a:pPr lvl="1"/>
            <a:r>
              <a:rPr lang="es-PA" dirty="0"/>
              <a:t>Note que </a:t>
            </a:r>
            <a:r>
              <a:rPr lang="es-PA" dirty="0" err="1"/>
              <a:t>designator</a:t>
            </a:r>
            <a:r>
              <a:rPr lang="es-PA" dirty="0"/>
              <a:t> y </a:t>
            </a:r>
            <a:r>
              <a:rPr lang="es-PA" dirty="0" err="1"/>
              <a:t>comment</a:t>
            </a:r>
            <a:r>
              <a:rPr lang="es-PA" dirty="0"/>
              <a:t> siempre aparecen en la hoja de dibujo</a:t>
            </a:r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4CDAC-96EB-4DB1-8045-DD222375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26" y="1331770"/>
            <a:ext cx="1697372" cy="140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06FC7-AD36-4DC3-8DA4-5A4673ED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3" y="3169799"/>
            <a:ext cx="3810130" cy="114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3E319-7CC5-400C-B988-BFD0349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48" y="4936922"/>
            <a:ext cx="24193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66101-EB32-4594-80C2-4BDA95B7B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79" y="5479679"/>
            <a:ext cx="1004998" cy="12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un componente capacitor utilizando el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Buscar en Google el documento de IBS </a:t>
            </a:r>
            <a:r>
              <a:rPr lang="es-PA" dirty="0" err="1"/>
              <a:t>Electronics</a:t>
            </a:r>
            <a:r>
              <a:rPr lang="es-PA" dirty="0"/>
              <a:t> “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dimensions</a:t>
            </a:r>
            <a:r>
              <a:rPr lang="es-PA" dirty="0"/>
              <a:t> in mm”</a:t>
            </a:r>
          </a:p>
          <a:p>
            <a:pPr lvl="1"/>
            <a:r>
              <a:rPr lang="es-PA" dirty="0"/>
              <a:t>Habrá notado dos tablas</a:t>
            </a:r>
          </a:p>
          <a:p>
            <a:pPr lvl="2"/>
            <a:r>
              <a:rPr lang="es-PA" dirty="0" err="1"/>
              <a:t>Reflow</a:t>
            </a:r>
            <a:r>
              <a:rPr lang="es-PA" dirty="0"/>
              <a:t> </a:t>
            </a:r>
            <a:r>
              <a:rPr lang="es-PA" dirty="0" err="1"/>
              <a:t>Soldering</a:t>
            </a:r>
            <a:r>
              <a:rPr lang="es-PA" dirty="0"/>
              <a:t>  &lt;- Esta </a:t>
            </a:r>
          </a:p>
          <a:p>
            <a:pPr lvl="2"/>
            <a:r>
              <a:rPr lang="es-PA" dirty="0"/>
              <a:t>Wave </a:t>
            </a:r>
            <a:r>
              <a:rPr lang="es-PA" dirty="0" err="1"/>
              <a:t>Soldering</a:t>
            </a:r>
            <a:endParaRPr lang="es-PA" dirty="0"/>
          </a:p>
          <a:p>
            <a:r>
              <a:rPr lang="es-PA" dirty="0"/>
              <a:t>2 – Dibuje el Top </a:t>
            </a:r>
            <a:r>
              <a:rPr lang="es-PA" dirty="0" err="1"/>
              <a:t>Overlay</a:t>
            </a:r>
            <a:r>
              <a:rPr lang="es-PA" dirty="0"/>
              <a:t> (generalmente fuera del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r>
              <a:rPr lang="es-PA" dirty="0"/>
              <a:t>)</a:t>
            </a:r>
          </a:p>
          <a:p>
            <a:r>
              <a:rPr lang="es-PA" dirty="0"/>
              <a:t>3 – Ingrese el modelo de 3dcontentcentral</a:t>
            </a:r>
          </a:p>
          <a:p>
            <a:pPr lvl="1"/>
            <a:r>
              <a:rPr lang="es-PA" dirty="0"/>
              <a:t>Seleccione el IPC7351 y descargue el link de Dropbox</a:t>
            </a:r>
          </a:p>
          <a:p>
            <a:pPr lvl="1"/>
            <a:r>
              <a:rPr lang="es-PA" dirty="0"/>
              <a:t>Suponiendo que de </a:t>
            </a:r>
            <a:r>
              <a:rPr lang="es-PA" dirty="0" err="1"/>
              <a:t>digikey</a:t>
            </a:r>
            <a:r>
              <a:rPr lang="es-PA" dirty="0"/>
              <a:t> elegimos el CGA4J2X7R1H104K125AA</a:t>
            </a:r>
          </a:p>
          <a:p>
            <a:pPr lvl="2"/>
            <a:r>
              <a:rPr lang="es-PA" dirty="0"/>
              <a:t>Alto = 1.25+0.2 = 1.45</a:t>
            </a:r>
          </a:p>
          <a:p>
            <a:r>
              <a:rPr lang="es-PA" dirty="0"/>
              <a:t>Buscar en el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11A89-12FA-4F25-9CD2-2C15057C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12" y="1210928"/>
            <a:ext cx="1999856" cy="128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A4FBF-A450-4F3A-A757-BF223CA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9" y="2742400"/>
            <a:ext cx="4142589" cy="479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2BD02-BEFF-4CCC-ABBC-BAF21E9F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2" y="3334343"/>
            <a:ext cx="2822284" cy="141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9AC82-187C-4026-BC84-5BAE985A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50" y="2989672"/>
            <a:ext cx="3903502" cy="689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E82E-449B-488E-81E8-C84BCAE0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08" y="5083625"/>
            <a:ext cx="2910805" cy="156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5E690-6CBA-4351-9FA0-6A0CA5AE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47" y="1129758"/>
            <a:ext cx="5114925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3F3C5-ECC9-4999-9A24-795924116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446" y="5502537"/>
            <a:ext cx="5123576" cy="862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6B8600-D037-4335-972B-C203044F1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094" y="6086588"/>
            <a:ext cx="1819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4 – Posicione el componente</a:t>
            </a:r>
          </a:p>
          <a:p>
            <a:r>
              <a:rPr lang="es-PA" dirty="0"/>
              <a:t>5 – Recuerde crear las capas mecánicas de </a:t>
            </a:r>
            <a:r>
              <a:rPr lang="es-PA" dirty="0" err="1"/>
              <a:t>assembly</a:t>
            </a:r>
            <a:r>
              <a:rPr lang="es-PA" dirty="0"/>
              <a:t>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pPr lvl="1"/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8A456-ACDC-4DD6-AD8B-24C3DA7A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0" y="2601307"/>
            <a:ext cx="3895608" cy="240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CE17D-76A8-4FCC-AA10-102EA8C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2666412"/>
            <a:ext cx="3731528" cy="28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90" y="452718"/>
            <a:ext cx="1210811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Diseño de Polarización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42239"/>
            <a:ext cx="11677475" cy="5436066"/>
          </a:xfrm>
        </p:spPr>
        <p:txBody>
          <a:bodyPr>
            <a:normAutofit/>
          </a:bodyPr>
          <a:lstStyle/>
          <a:p>
            <a:r>
              <a:rPr lang="es-PA" dirty="0"/>
              <a:t>Además del desacople capacitivo, esto no es suficiente para filtrar ruido en DC</a:t>
            </a:r>
          </a:p>
          <a:p>
            <a:r>
              <a:rPr lang="es-PA" dirty="0"/>
              <a:t>Desacople incorrecto							Desacople correcto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B209-00CE-46A3-A9F9-9AB6C098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8" y="2127313"/>
            <a:ext cx="5070062" cy="254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80E48-2D92-4CBA-92FC-26D97B1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6" y="2127313"/>
            <a:ext cx="5443931" cy="2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Busque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como siempre el capacitor</a:t>
            </a:r>
          </a:p>
          <a:p>
            <a:pPr lvl="1"/>
            <a:r>
              <a:rPr lang="es-PA" dirty="0"/>
              <a:t>Cambie el nombre de comentario</a:t>
            </a:r>
          </a:p>
          <a:p>
            <a:r>
              <a:rPr lang="es-PA" dirty="0"/>
              <a:t>2 - Copie el modelo esquemático del de 100nF a la hoja del de 10uF y salve</a:t>
            </a:r>
          </a:p>
        </p:txBody>
      </p:sp>
    </p:spTree>
    <p:extLst>
      <p:ext uri="{BB962C8B-B14F-4D97-AF65-F5344CB8AC3E}">
        <p14:creationId xmlns:p14="http://schemas.microsoft.com/office/powerpoint/2010/main" val="342959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Copie el modelo de </a:t>
            </a:r>
            <a:r>
              <a:rPr lang="es-PA" dirty="0" err="1"/>
              <a:t>layout</a:t>
            </a:r>
            <a:r>
              <a:rPr lang="es-PA" dirty="0"/>
              <a:t> del de 100nF a la hoja del de 10uF y salve</a:t>
            </a:r>
          </a:p>
          <a:p>
            <a:pPr lvl="1"/>
            <a:r>
              <a:rPr lang="es-PA" dirty="0"/>
              <a:t>Valide en alto si se supera, </a:t>
            </a:r>
            <a:r>
              <a:rPr lang="es-PA" dirty="0" err="1"/>
              <a:t>p.e</a:t>
            </a:r>
            <a:r>
              <a:rPr lang="es-PA" dirty="0"/>
              <a:t>., para el capacitor de 10uF seleccionamos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2 – Note que se seleccionó un capacitor de menor voltaje, esto se debe que al aumento de voltaje más caro el capacitor</a:t>
            </a:r>
          </a:p>
          <a:p>
            <a:r>
              <a:rPr lang="es-PA" dirty="0"/>
              <a:t>3 – Busque en la hoja las dimensiones de alto del capacitor con el número de parte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4 – Verificar que existe en los modelos de step el tamaño</a:t>
            </a:r>
          </a:p>
          <a:p>
            <a:r>
              <a:rPr lang="es-PA" dirty="0"/>
              <a:t>Si no existe puede hacer lo siguiente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21718-8800-41FD-BF60-DD4166C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73" y="2955721"/>
            <a:ext cx="6267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C946D-15E5-49FA-9152-E46583D7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3" y="4867013"/>
            <a:ext cx="116490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A4FA2-96DE-40B8-BFC0-7D8D3FC6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6" y="5693721"/>
            <a:ext cx="1857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/>
              <a:t>Proyecto Final – </a:t>
            </a:r>
            <a:r>
              <a:rPr lang="es-PA" dirty="0" err="1"/>
              <a:t>Qi</a:t>
            </a:r>
            <a:r>
              <a:rPr lang="es-PA" dirty="0"/>
              <a:t> Wireless </a:t>
            </a:r>
            <a:r>
              <a:rPr lang="es-PA" dirty="0" err="1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Basado en </a:t>
            </a:r>
            <a:r>
              <a:rPr lang="es-PA" dirty="0" err="1"/>
              <a:t>ICs</a:t>
            </a:r>
            <a:r>
              <a:rPr lang="es-PA" dirty="0"/>
              <a:t> de TI – 5%</a:t>
            </a:r>
          </a:p>
          <a:p>
            <a:r>
              <a:rPr lang="es-PA" dirty="0"/>
              <a:t>Debe ser un producto final:</a:t>
            </a:r>
          </a:p>
          <a:p>
            <a:pPr lvl="1"/>
            <a:r>
              <a:rPr lang="es-PA" dirty="0" err="1"/>
              <a:t>Bezel</a:t>
            </a:r>
            <a:r>
              <a:rPr lang="es-PA" dirty="0"/>
              <a:t> (marco) – 10%</a:t>
            </a:r>
          </a:p>
          <a:p>
            <a:pPr lvl="2"/>
            <a:r>
              <a:rPr lang="es-PA" dirty="0" err="1"/>
              <a:t>Seeedstudio</a:t>
            </a:r>
            <a:r>
              <a:rPr lang="es-PA" dirty="0"/>
              <a:t> </a:t>
            </a:r>
            <a:r>
              <a:rPr lang="es-PA" dirty="0" err="1"/>
              <a:t>Fusion</a:t>
            </a:r>
            <a:r>
              <a:rPr lang="es-PA" dirty="0"/>
              <a:t> </a:t>
            </a:r>
            <a:r>
              <a:rPr lang="es-PA" dirty="0" err="1"/>
              <a:t>Services</a:t>
            </a:r>
            <a:endParaRPr lang="es-PA" dirty="0"/>
          </a:p>
          <a:p>
            <a:pPr lvl="1"/>
            <a:r>
              <a:rPr lang="es-PA" dirty="0"/>
              <a:t>Box (caja cartón) – 10%</a:t>
            </a:r>
          </a:p>
          <a:p>
            <a:pPr lvl="2"/>
            <a:r>
              <a:rPr lang="es-PA" dirty="0" err="1"/>
              <a:t>Packlane</a:t>
            </a:r>
            <a:endParaRPr lang="es-PA" dirty="0"/>
          </a:p>
          <a:p>
            <a:pPr lvl="2"/>
            <a:r>
              <a:rPr lang="es-PA" dirty="0" err="1"/>
              <a:t>Salazarpacking</a:t>
            </a:r>
            <a:endParaRPr lang="es-PA" dirty="0"/>
          </a:p>
          <a:p>
            <a:pPr lvl="1"/>
            <a:r>
              <a:rPr lang="es-PA" dirty="0"/>
              <a:t>Manual de Uso (corto) – 2%</a:t>
            </a:r>
          </a:p>
          <a:p>
            <a:pPr lvl="2"/>
            <a:r>
              <a:rPr lang="es-PA" dirty="0"/>
              <a:t>Impresión</a:t>
            </a:r>
          </a:p>
          <a:p>
            <a:pPr lvl="1"/>
            <a:r>
              <a:rPr lang="es-PA" dirty="0"/>
              <a:t>Informes Finales – 3%</a:t>
            </a:r>
          </a:p>
          <a:p>
            <a:pPr lvl="2"/>
            <a:r>
              <a:rPr lang="es-PA" dirty="0"/>
              <a:t>De no más de 10 páginas</a:t>
            </a:r>
          </a:p>
          <a:p>
            <a:pPr lvl="2"/>
            <a:r>
              <a:rPr lang="es-PA" dirty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Circuito Esquemático – 5%</a:t>
            </a:r>
          </a:p>
          <a:p>
            <a:r>
              <a:rPr lang="es-PA" dirty="0"/>
              <a:t>Circuito Impreso en Papel Azul (sin componentes) – 20%</a:t>
            </a:r>
          </a:p>
          <a:p>
            <a:r>
              <a:rPr lang="es-PA" dirty="0"/>
              <a:t>Circuito impreso Funcional (Soldado) Realizado en </a:t>
            </a:r>
            <a:r>
              <a:rPr lang="es-PA" dirty="0" err="1"/>
              <a:t>SeeedStudio</a:t>
            </a:r>
            <a:r>
              <a:rPr lang="es-PA" dirty="0"/>
              <a:t> – 40%</a:t>
            </a:r>
          </a:p>
          <a:p>
            <a:r>
              <a:rPr lang="es-PA" dirty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5 – Al momento posicione el objeto 3D que seleccionó sobre el </a:t>
            </a:r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6 – Copie el nuevo modelo</a:t>
            </a:r>
          </a:p>
          <a:p>
            <a:r>
              <a:rPr lang="es-PA" dirty="0"/>
              <a:t>7 – Ahora aumente de alto en Z la cantidad sobrante</a:t>
            </a:r>
          </a:p>
          <a:p>
            <a:r>
              <a:rPr lang="es-PA" dirty="0"/>
              <a:t>8 – Posicione el nuevo modelo</a:t>
            </a:r>
          </a:p>
          <a:p>
            <a:endParaRPr lang="es-PA" dirty="0"/>
          </a:p>
          <a:p>
            <a:r>
              <a:rPr lang="es-PA" dirty="0"/>
              <a:t>Recuerde añadir las capas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Añadir también el </a:t>
            </a:r>
            <a:r>
              <a:rPr lang="es-PA" dirty="0" err="1"/>
              <a:t>layout</a:t>
            </a:r>
            <a:r>
              <a:rPr lang="es-PA" dirty="0"/>
              <a:t> al </a:t>
            </a:r>
            <a:r>
              <a:rPr lang="es-PA" dirty="0" err="1"/>
              <a:t>esquematico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0869-61B6-47E4-AFFB-AE0A8EB4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2302084"/>
            <a:ext cx="2516697" cy="2252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B07EF-C609-4A5F-9B51-7ECE1B73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3" y="2302084"/>
            <a:ext cx="2372983" cy="111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C9AE8-6375-42D0-83A7-FEFEF916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86" y="4734481"/>
            <a:ext cx="3173861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esquematico</a:t>
            </a:r>
            <a:r>
              <a:rPr lang="es-PA" dirty="0"/>
              <a:t> como anteriores elementos</a:t>
            </a:r>
          </a:p>
          <a:p>
            <a:pPr lvl="1"/>
            <a:r>
              <a:rPr lang="es-PA" dirty="0"/>
              <a:t>Ahora los pines déjelos a 100mils</a:t>
            </a:r>
          </a:p>
          <a:p>
            <a:pPr lvl="1"/>
            <a:r>
              <a:rPr lang="es-PA" dirty="0"/>
              <a:t>Dibuje la capa más gruesa del imán de ferrita</a:t>
            </a:r>
          </a:p>
          <a:p>
            <a:r>
              <a:rPr lang="es-PA" dirty="0"/>
              <a:t>Cambie el designador a FB?</a:t>
            </a:r>
          </a:p>
          <a:p>
            <a:r>
              <a:rPr lang="es-PA" dirty="0"/>
              <a:t>Cambie la descripción al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F5640-0F7B-4FB5-AB1B-E9257C8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22" y="4065228"/>
            <a:ext cx="707611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6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footprint</a:t>
            </a:r>
            <a:r>
              <a:rPr lang="es-PA" dirty="0"/>
              <a:t> basado en un capacitor, </a:t>
            </a:r>
            <a:r>
              <a:rPr lang="es-PA" dirty="0" err="1"/>
              <a:t>p.e</a:t>
            </a:r>
            <a:r>
              <a:rPr lang="es-PA" dirty="0"/>
              <a:t>. seleccionamos un FB de 0805 (2012 métrico)</a:t>
            </a:r>
          </a:p>
          <a:p>
            <a:endParaRPr lang="es-PA" dirty="0"/>
          </a:p>
          <a:p>
            <a:r>
              <a:rPr lang="es-PA" dirty="0"/>
              <a:t>2 – Observe las dimensiones de alto en el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3 – Busque un capacitor de ese alto y reemplace</a:t>
            </a:r>
          </a:p>
          <a:p>
            <a:r>
              <a:rPr lang="es-PA" dirty="0"/>
              <a:t>4 – Añada lo restante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 err="1"/>
              <a:t>Asociacion</a:t>
            </a:r>
            <a:r>
              <a:rPr lang="es-PA" dirty="0"/>
              <a:t> con el componente esquemático</a:t>
            </a:r>
          </a:p>
          <a:p>
            <a:pPr lvl="1"/>
            <a:r>
              <a:rPr lang="es-PA" dirty="0"/>
              <a:t>Esquemático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0868-B1DF-465A-AFF1-DB063CC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29" y="2104806"/>
            <a:ext cx="6343650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79A29-E6A3-4688-B7AB-B0B3CF3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41" y="2884217"/>
            <a:ext cx="4038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Busque el componente por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 err="1"/>
              <a:t>Yageo</a:t>
            </a:r>
            <a:endParaRPr lang="es-PA" dirty="0"/>
          </a:p>
          <a:p>
            <a:r>
              <a:rPr lang="es-PA" dirty="0"/>
              <a:t>2 – Cree el componente en la librería</a:t>
            </a:r>
          </a:p>
          <a:p>
            <a:pPr lvl="1"/>
            <a:r>
              <a:rPr lang="es-PA" dirty="0"/>
              <a:t>Utilice 10 </a:t>
            </a:r>
            <a:r>
              <a:rPr lang="es-PA" dirty="0" err="1"/>
              <a:t>mils</a:t>
            </a:r>
            <a:r>
              <a:rPr lang="es-PA" dirty="0"/>
              <a:t> para los pines</a:t>
            </a:r>
          </a:p>
          <a:p>
            <a:pPr lvl="1"/>
            <a:r>
              <a:rPr lang="es-PA" dirty="0"/>
              <a:t>Esconda los nombres y designadores</a:t>
            </a:r>
          </a:p>
          <a:p>
            <a:pPr lvl="1"/>
            <a:r>
              <a:rPr lang="es-PA" dirty="0"/>
              <a:t>Cree la resistencia (cuerpo) de color azul como los otros componentes</a:t>
            </a:r>
          </a:p>
          <a:p>
            <a:pPr lvl="2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</a:t>
            </a:r>
          </a:p>
          <a:p>
            <a:pPr lvl="2"/>
            <a:r>
              <a:rPr lang="es-PA" dirty="0" err="1"/>
              <a:t>Posicionece</a:t>
            </a:r>
            <a:r>
              <a:rPr lang="es-PA" dirty="0"/>
              <a:t> en el extremo del primer pin para dibujar y muévase 3 posiciones en → y luego 3 en ↑, marque el primer punto</a:t>
            </a:r>
          </a:p>
          <a:p>
            <a:pPr lvl="2"/>
            <a:r>
              <a:rPr lang="es-PA" dirty="0"/>
              <a:t>Seguido 3 posiciones en → y 3 posiciones en ↓, repita hasta completar</a:t>
            </a:r>
          </a:p>
          <a:p>
            <a:pPr lvl="1"/>
            <a:r>
              <a:rPr lang="es-PA" dirty="0"/>
              <a:t>Cambie el comentario a 1M y el designador a R?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53" y="2178091"/>
            <a:ext cx="5251988" cy="57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99A47-35FA-4992-91DB-8DA5A54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93" y="3086717"/>
            <a:ext cx="3551339" cy="8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5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Haga un resistor</a:t>
            </a:r>
          </a:p>
          <a:p>
            <a:r>
              <a:rPr lang="es-PA" dirty="0"/>
              <a:t>2 – Valide las dimensiones del documento de notas</a:t>
            </a:r>
          </a:p>
          <a:p>
            <a:r>
              <a:rPr lang="es-PA" dirty="0"/>
              <a:t>3 – Ubique bien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4 – Valide las dimensiones de alto del resistor</a:t>
            </a:r>
          </a:p>
          <a:p>
            <a:r>
              <a:rPr lang="es-PA" dirty="0"/>
              <a:t>5 – En 3D Content Central busque R0805</a:t>
            </a:r>
          </a:p>
          <a:p>
            <a:r>
              <a:rPr lang="es-PA" dirty="0"/>
              <a:t>6 – Recuerde que siempre puede validar la altura </a:t>
            </a:r>
          </a:p>
          <a:p>
            <a:r>
              <a:rPr lang="es-PA" dirty="0"/>
              <a:t>Midiendo con </a:t>
            </a:r>
            <a:r>
              <a:rPr lang="es-PA" dirty="0" err="1"/>
              <a:t>Ctrl+M</a:t>
            </a:r>
            <a:endParaRPr lang="es-PA" dirty="0"/>
          </a:p>
          <a:p>
            <a:r>
              <a:rPr lang="es-PA" dirty="0"/>
              <a:t>7 – Recuerde añadir 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O déjela sin </a:t>
            </a:r>
            <a:r>
              <a:rPr lang="es-PA" dirty="0" err="1"/>
              <a:t>assembly</a:t>
            </a:r>
            <a:r>
              <a:rPr lang="es-PA" dirty="0"/>
              <a:t> para luego remediar el error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2" y="1069643"/>
            <a:ext cx="631507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70629-E24F-4A2E-B7A5-833E7BD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3" y="2782197"/>
            <a:ext cx="4335098" cy="22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94AE-6259-4270-8D64-AE357D16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97" y="2060120"/>
            <a:ext cx="5590344" cy="51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6F26C-8574-482A-A67E-4A73C72F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54" y="5139256"/>
            <a:ext cx="4175445" cy="167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8FFD5-E2A9-497A-80EC-ACFCEA0B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68" y="4676839"/>
            <a:ext cx="2035063" cy="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Ahora crearemos un cristal, de por ejemplo 2 leads </a:t>
            </a:r>
            <a:r>
              <a:rPr lang="es-PA" dirty="0" err="1"/>
              <a:t>smd</a:t>
            </a:r>
            <a:r>
              <a:rPr lang="es-PA" dirty="0"/>
              <a:t> de 10MHz</a:t>
            </a:r>
          </a:p>
          <a:p>
            <a:r>
              <a:rPr lang="es-PA" dirty="0"/>
              <a:t>1 – Busque este elemento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– Esconda nombre y designadores cuando ubique los pines</a:t>
            </a:r>
          </a:p>
          <a:p>
            <a:r>
              <a:rPr lang="es-PA" dirty="0"/>
              <a:t>3 – Dibuje como se observa</a:t>
            </a:r>
          </a:p>
          <a:p>
            <a:r>
              <a:rPr lang="es-PA" dirty="0"/>
              <a:t>4 – Añada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designator</a:t>
            </a:r>
            <a:r>
              <a:rPr lang="es-PA" dirty="0"/>
              <a:t> es Y?</a:t>
            </a:r>
          </a:p>
          <a:p>
            <a:pPr lvl="1"/>
            <a:r>
              <a:rPr lang="es-PA" dirty="0"/>
              <a:t>Descripción es el </a:t>
            </a:r>
            <a:r>
              <a:rPr lang="es-PA" dirty="0" err="1"/>
              <a:t>man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6F69A-02F2-49FF-82DD-80EE055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27" y="2060941"/>
            <a:ext cx="5682414" cy="6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63E45-BFF7-4DBD-82DD-A37BB2EE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4" y="2989663"/>
            <a:ext cx="2224713" cy="12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Utilizar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para crear el cristal</a:t>
            </a:r>
          </a:p>
          <a:p>
            <a:r>
              <a:rPr lang="es-PA" dirty="0"/>
              <a:t>2 – Buscar en el </a:t>
            </a:r>
            <a:r>
              <a:rPr lang="es-PA" dirty="0" err="1"/>
              <a:t>datasheet</a:t>
            </a:r>
            <a:r>
              <a:rPr lang="es-PA" dirty="0"/>
              <a:t> las dimensiones</a:t>
            </a:r>
          </a:p>
          <a:p>
            <a:r>
              <a:rPr lang="es-PA" dirty="0"/>
              <a:t>3 – Vaya a </a:t>
            </a:r>
            <a:r>
              <a:rPr lang="es-PA" dirty="0" err="1"/>
              <a:t>abracon</a:t>
            </a:r>
            <a:r>
              <a:rPr lang="es-PA" dirty="0"/>
              <a:t> luego de dibujar 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pPr lvl="1"/>
            <a:r>
              <a:rPr lang="es-PA" dirty="0"/>
              <a:t>Busque por numero de parte</a:t>
            </a:r>
          </a:p>
          <a:p>
            <a:pPr lvl="1"/>
            <a:r>
              <a:rPr lang="es-PA" dirty="0"/>
              <a:t>Verifique las dimensiones</a:t>
            </a:r>
          </a:p>
          <a:p>
            <a:pPr lvl="1"/>
            <a:r>
              <a:rPr lang="es-PA" dirty="0"/>
              <a:t>Haga </a:t>
            </a:r>
            <a:r>
              <a:rPr lang="es-PA" dirty="0" err="1"/>
              <a:t>click</a:t>
            </a:r>
            <a:r>
              <a:rPr lang="es-PA" dirty="0"/>
              <a:t> en </a:t>
            </a:r>
            <a:r>
              <a:rPr lang="es-PA" dirty="0" err="1"/>
              <a:t>support</a:t>
            </a:r>
            <a:r>
              <a:rPr lang="es-PA" dirty="0"/>
              <a:t> </a:t>
            </a:r>
            <a:r>
              <a:rPr lang="es-PA" dirty="0" err="1"/>
              <a:t>docs</a:t>
            </a:r>
            <a:endParaRPr lang="es-PA" dirty="0"/>
          </a:p>
          <a:p>
            <a:pPr lvl="1"/>
            <a:r>
              <a:rPr lang="es-PA" dirty="0"/>
              <a:t>Baje el modelo y colóquelo</a:t>
            </a:r>
          </a:p>
          <a:p>
            <a:pPr lvl="1"/>
            <a:r>
              <a:rPr lang="es-PA" dirty="0"/>
              <a:t>Si gusta tape el </a:t>
            </a:r>
            <a:r>
              <a:rPr lang="es-PA" dirty="0" err="1"/>
              <a:t>string</a:t>
            </a:r>
            <a:r>
              <a:rPr lang="es-PA" dirty="0"/>
              <a:t> ABM3 con un modelo</a:t>
            </a:r>
          </a:p>
          <a:p>
            <a:pPr lvl="1"/>
            <a:r>
              <a:rPr lang="es-PA" dirty="0"/>
              <a:t>Extruido variando sus dimensiones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94EBB-0701-42AE-B5D2-B42762D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4" y="1621369"/>
            <a:ext cx="5682414" cy="6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E8C351-DFF7-4F24-9718-39AFEF3D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94" y="2602690"/>
            <a:ext cx="3648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30BC-8E15-4600-8624-32C60185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6" y="5655452"/>
            <a:ext cx="78581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4241A-EAAE-4AF8-8882-ACC0A83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24473"/>
            <a:ext cx="1819727" cy="230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4337-0CCA-45B6-9AD1-E78BB35E4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7" y="5019783"/>
            <a:ext cx="1593353" cy="1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Modelos Extruidos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El uso es para:</a:t>
            </a:r>
          </a:p>
          <a:p>
            <a:pPr lvl="1"/>
            <a:r>
              <a:rPr lang="es-PA" dirty="0"/>
              <a:t>Reemplazar los modelos step que no encontramos</a:t>
            </a:r>
          </a:p>
          <a:p>
            <a:pPr lvl="1"/>
            <a:r>
              <a:rPr lang="es-PA" dirty="0"/>
              <a:t>Tapar zonas de un modelo step</a:t>
            </a:r>
          </a:p>
          <a:p>
            <a:r>
              <a:rPr lang="es-PA" dirty="0"/>
              <a:t>1 – En </a:t>
            </a:r>
            <a:r>
              <a:rPr lang="es-PA" dirty="0" err="1"/>
              <a:t>layout</a:t>
            </a:r>
            <a:r>
              <a:rPr lang="es-PA" dirty="0"/>
              <a:t> use place, </a:t>
            </a:r>
            <a:r>
              <a:rPr lang="es-PA" dirty="0" err="1"/>
              <a:t>Extruded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r>
              <a:rPr lang="es-PA" dirty="0"/>
              <a:t>2 – Dibuje el modelo</a:t>
            </a:r>
          </a:p>
          <a:p>
            <a:r>
              <a:rPr lang="es-PA" dirty="0"/>
              <a:t>3 – Posicione por en el elemento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6D5C-0D72-4F14-9326-CC6B2F07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23158" r="57895" b="56491"/>
          <a:stretch/>
        </p:blipFill>
        <p:spPr>
          <a:xfrm>
            <a:off x="7379822" y="1094243"/>
            <a:ext cx="1475875" cy="217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3501B-65FB-41E4-A217-D761B8D1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0" y="3750026"/>
            <a:ext cx="2993603" cy="187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269F0-2164-44D7-9523-17B2A1CF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760" y="3612153"/>
            <a:ext cx="2466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El proceso de </a:t>
            </a:r>
            <a:r>
              <a:rPr lang="es-PA" dirty="0" err="1"/>
              <a:t>esquematico</a:t>
            </a:r>
            <a:r>
              <a:rPr lang="es-PA" dirty="0"/>
              <a:t> es igual, finalmente debe verse como sigue: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7F227-7B20-4B96-BBF6-8F480540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540669"/>
            <a:ext cx="7379368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1 – Crear un DIP basado en este componente</a:t>
            </a:r>
          </a:p>
          <a:p>
            <a:r>
              <a:rPr lang="es-PA" dirty="0"/>
              <a:t>2 – Use las mismas dimensiones de agujeros de los </a:t>
            </a:r>
            <a:r>
              <a:rPr lang="es-PA" dirty="0" err="1"/>
              <a:t>tru-hole</a:t>
            </a:r>
            <a:r>
              <a:rPr lang="es-PA" dirty="0"/>
              <a:t> en filminas anteriores</a:t>
            </a:r>
          </a:p>
          <a:p>
            <a:r>
              <a:rPr lang="es-PA" dirty="0"/>
              <a:t>3 – Note que pasa al crear el componente </a:t>
            </a:r>
          </a:p>
          <a:p>
            <a:pPr lvl="1"/>
            <a:r>
              <a:rPr lang="es-PA" dirty="0" err="1"/>
              <a:t>Ademas</a:t>
            </a:r>
            <a:r>
              <a:rPr lang="es-PA" dirty="0"/>
              <a:t> de no estar acorde el Top </a:t>
            </a:r>
            <a:r>
              <a:rPr lang="es-PA" dirty="0" err="1"/>
              <a:t>Overlay</a:t>
            </a:r>
            <a:endParaRPr lang="es-PA" dirty="0"/>
          </a:p>
          <a:p>
            <a:pPr lvl="1"/>
            <a:r>
              <a:rPr lang="es-PA" dirty="0"/>
              <a:t>Los pines tampoco están en orden (1,2), (3,4), (5,6)</a:t>
            </a:r>
          </a:p>
          <a:p>
            <a:r>
              <a:rPr lang="es-PA" dirty="0"/>
              <a:t>4 – Busque el componente en la página del fabricante</a:t>
            </a:r>
          </a:p>
          <a:p>
            <a:r>
              <a:rPr lang="es-PA" dirty="0"/>
              <a:t>5 – Posicione el componente</a:t>
            </a:r>
          </a:p>
          <a:p>
            <a:endParaRPr lang="es-PA" dirty="0"/>
          </a:p>
          <a:p>
            <a:r>
              <a:rPr lang="es-PA" dirty="0"/>
              <a:t>Nota:  Si no puede ubicarlo</a:t>
            </a:r>
          </a:p>
          <a:p>
            <a:r>
              <a:rPr lang="es-PA" dirty="0"/>
              <a:t>Por el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, </a:t>
            </a:r>
          </a:p>
          <a:p>
            <a:r>
              <a:rPr lang="es-PA" dirty="0"/>
              <a:t>puede crear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C1C74-2559-4757-BF3F-93A985C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518335"/>
            <a:ext cx="5440780" cy="72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93BB2-A99A-4CC6-8742-69A548D2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74" y="3122080"/>
            <a:ext cx="1933106" cy="326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3EA2B-8A88-45DB-A568-5A7E8391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8" y="4531835"/>
            <a:ext cx="2720390" cy="1790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97D51-3D50-4EB3-B01D-B93A4C38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71" y="4703999"/>
            <a:ext cx="1720900" cy="2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Enterar</a:t>
            </a:r>
            <a:r>
              <a:rPr lang="en-US" b="1" dirty="0"/>
              <a:t> 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nueva</a:t>
            </a:r>
            <a:r>
              <a:rPr lang="en-US" b="1" dirty="0"/>
              <a:t> </a:t>
            </a:r>
            <a:r>
              <a:rPr lang="en-US" b="1" dirty="0" err="1"/>
              <a:t>cultura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Conocer</a:t>
            </a:r>
            <a:r>
              <a:rPr lang="en-US" b="1" dirty="0"/>
              <a:t> las </a:t>
            </a:r>
            <a:r>
              <a:rPr lang="en-US" b="1" dirty="0" err="1"/>
              <a:t>herramientas</a:t>
            </a:r>
            <a:r>
              <a:rPr lang="en-US" b="1" dirty="0"/>
              <a:t> que </a:t>
            </a:r>
            <a:r>
              <a:rPr lang="en-US" b="1" dirty="0" err="1"/>
              <a:t>constituyen</a:t>
            </a:r>
            <a:r>
              <a:rPr lang="en-US" b="1" dirty="0"/>
              <a:t> el </a:t>
            </a:r>
            <a:r>
              <a:rPr lang="en-US" b="1" dirty="0" err="1"/>
              <a:t>laboratorio</a:t>
            </a:r>
            <a:r>
              <a:rPr lang="en-US" b="1" dirty="0"/>
              <a:t> virtual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Analizar</a:t>
            </a:r>
            <a:r>
              <a:rPr lang="en-US" b="1" dirty="0"/>
              <a:t> </a:t>
            </a: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teniendo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cuenta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r>
              <a:rPr lang="en-US" b="1" dirty="0"/>
              <a:t> y </a:t>
            </a:r>
            <a:r>
              <a:rPr lang="en-US" b="1" dirty="0" err="1"/>
              <a:t>presentar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</a:t>
            </a:r>
            <a:r>
              <a:rPr lang="en-US" b="1" dirty="0" err="1"/>
              <a:t>prácticos</a:t>
            </a:r>
            <a:r>
              <a:rPr lang="en-US" b="1" dirty="0"/>
              <a:t> para </a:t>
            </a:r>
            <a:r>
              <a:rPr lang="en-US" b="1" dirty="0" err="1"/>
              <a:t>llevar</a:t>
            </a:r>
            <a:r>
              <a:rPr lang="en-US" b="1" dirty="0"/>
              <a:t> a </a:t>
            </a:r>
            <a:r>
              <a:rPr lang="en-US" b="1" dirty="0" err="1"/>
              <a:t>cabo</a:t>
            </a:r>
            <a:r>
              <a:rPr lang="en-US" b="1" dirty="0"/>
              <a:t> el </a:t>
            </a:r>
            <a:r>
              <a:rPr lang="en-US" b="1" dirty="0" err="1"/>
              <a:t>prueba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Snap </a:t>
            </a:r>
            <a:r>
              <a:rPr lang="es-PA" dirty="0" err="1"/>
              <a:t>Points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Para añadir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podemos hacerlo si le hacemos </a:t>
            </a:r>
            <a:r>
              <a:rPr lang="es-PA" dirty="0" err="1"/>
              <a:t>click</a:t>
            </a:r>
            <a:r>
              <a:rPr lang="es-PA" dirty="0"/>
              <a:t> al componente 3D en la y alteramos esta en la ventana de propiedades</a:t>
            </a:r>
          </a:p>
          <a:p>
            <a:r>
              <a:rPr lang="es-PA" dirty="0"/>
              <a:t>Podemos entonces si conocemos las dimensiones del objeto agregar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en</a:t>
            </a:r>
          </a:p>
          <a:p>
            <a:r>
              <a:rPr lang="es-PA" dirty="0"/>
              <a:t>X = x/2, Y = y/2</a:t>
            </a:r>
          </a:p>
          <a:p>
            <a:r>
              <a:rPr lang="es-PA" dirty="0"/>
              <a:t>De esta manera el </a:t>
            </a:r>
            <a:r>
              <a:rPr lang="es-PA" dirty="0" err="1"/>
              <a:t>snap</a:t>
            </a:r>
            <a:r>
              <a:rPr lang="es-PA" dirty="0"/>
              <a:t> estará en el centro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F623C-FFCB-46C5-85EA-97CC2FD0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25" y="2812235"/>
            <a:ext cx="3768695" cy="33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5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3897607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Desactivar Capas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r>
              <a:rPr lang="es-PA" dirty="0" err="1"/>
              <a:t>Sirver</a:t>
            </a:r>
            <a:r>
              <a:rPr lang="es-PA" dirty="0"/>
              <a:t> para dibujar la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Place </a:t>
            </a:r>
            <a:r>
              <a:rPr lang="es-PA" dirty="0" err="1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El </a:t>
            </a:r>
            <a:r>
              <a:rPr lang="es-PA" dirty="0" err="1"/>
              <a:t>designador</a:t>
            </a:r>
            <a:r>
              <a:rPr lang="es-PA" dirty="0"/>
              <a:t> nos asegura que aparezca, </a:t>
            </a:r>
            <a:r>
              <a:rPr lang="es-PA" dirty="0" err="1"/>
              <a:t>p.e</a:t>
            </a:r>
            <a:r>
              <a:rPr lang="es-PA" dirty="0"/>
              <a:t>. U1 tanto en el esquemático como U1 en el PCB (recordar,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  <a:p>
            <a:r>
              <a:rPr lang="es-PA" dirty="0"/>
              <a:t>Hace vínculo cruzado con la pieza </a:t>
            </a:r>
          </a:p>
          <a:p>
            <a:r>
              <a:rPr lang="es-PA" dirty="0"/>
              <a:t>Place/</a:t>
            </a:r>
            <a:r>
              <a:rPr lang="es-PA" dirty="0" err="1"/>
              <a:t>String</a:t>
            </a:r>
            <a:endParaRPr lang="es-PA" dirty="0"/>
          </a:p>
          <a:p>
            <a:pPr lvl="1"/>
            <a:r>
              <a:rPr lang="es-PA" dirty="0"/>
              <a:t>En la cadena poner .</a:t>
            </a:r>
            <a:r>
              <a:rPr lang="es-PA" dirty="0" err="1"/>
              <a:t>Designator</a:t>
            </a:r>
            <a:endParaRPr lang="es-PA" dirty="0"/>
          </a:p>
          <a:p>
            <a:pPr lvl="1"/>
            <a:r>
              <a:rPr lang="es-PA" dirty="0"/>
              <a:t>Poner las dimensiones de alto y ancho que convenga</a:t>
            </a:r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Medir Distancias en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Nos sirve para hacer mediciones exactas</a:t>
            </a:r>
          </a:p>
          <a:p>
            <a:pPr lvl="1"/>
            <a:r>
              <a:rPr lang="es-PA" dirty="0" err="1"/>
              <a:t>Reports</a:t>
            </a:r>
            <a:endParaRPr lang="es-PA" dirty="0"/>
          </a:p>
          <a:p>
            <a:pPr lvl="2"/>
            <a:r>
              <a:rPr lang="es-PA" dirty="0" err="1"/>
              <a:t>Measure</a:t>
            </a:r>
            <a:r>
              <a:rPr lang="es-PA" dirty="0"/>
              <a:t> </a:t>
            </a:r>
            <a:r>
              <a:rPr lang="es-PA" dirty="0" err="1"/>
              <a:t>Distance</a:t>
            </a:r>
            <a:r>
              <a:rPr lang="es-PA" dirty="0"/>
              <a:t> (</a:t>
            </a:r>
            <a:r>
              <a:rPr lang="es-PA" dirty="0" err="1"/>
              <a:t>Ctrl</a:t>
            </a:r>
            <a:r>
              <a:rPr lang="es-PA" dirty="0"/>
              <a:t> + M)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</a:t>
            </a:r>
            <a:r>
              <a:rPr lang="es-PA" dirty="0" err="1"/>
              <a:t>Parametors</a:t>
            </a:r>
            <a:r>
              <a:rPr lang="es-PA" dirty="0"/>
              <a:t> Globales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Project/Project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 err="1"/>
              <a:t>Parameters</a:t>
            </a:r>
            <a:endParaRPr lang="es-PA" dirty="0"/>
          </a:p>
          <a:p>
            <a:pPr lvl="1"/>
            <a:r>
              <a:rPr lang="es-PA" dirty="0"/>
              <a:t>Crear un parámetro, por ejemplo “</a:t>
            </a:r>
            <a:r>
              <a:rPr lang="es-PA" dirty="0" err="1"/>
              <a:t>NotFitComp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Crear su valor, por ejemplo “NF”</a:t>
            </a:r>
          </a:p>
          <a:p>
            <a:pPr lvl="1"/>
            <a:r>
              <a:rPr lang="es-PA" dirty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Procesos previos de Pasar a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Compilar el proyecto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sobre el proyecto</a:t>
            </a:r>
          </a:p>
          <a:p>
            <a:pPr lvl="1"/>
            <a:r>
              <a:rPr lang="es-PA" dirty="0"/>
              <a:t>Compile PCB Project</a:t>
            </a:r>
          </a:p>
          <a:p>
            <a:r>
              <a:rPr lang="es-PA" dirty="0"/>
              <a:t>Verificar la ventana de Mensajes de Errores</a:t>
            </a:r>
          </a:p>
          <a:p>
            <a:r>
              <a:rPr lang="es-PA" dirty="0"/>
              <a:t>Verificar las Nets en la ventana de navegación</a:t>
            </a:r>
          </a:p>
          <a:p>
            <a:pPr lvl="1"/>
            <a:r>
              <a:rPr lang="es-PA" dirty="0"/>
              <a:t>Utilizar Show </a:t>
            </a:r>
            <a:r>
              <a:rPr lang="es-PA" dirty="0" err="1"/>
              <a:t>Graph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Generar Job File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/>
              <a:t>Botón derecho sobre el proyecto</a:t>
            </a:r>
          </a:p>
          <a:p>
            <a:r>
              <a:rPr lang="es-PA" dirty="0" err="1"/>
              <a:t>Add</a:t>
            </a:r>
            <a:r>
              <a:rPr lang="es-PA" dirty="0"/>
              <a:t> New To Project</a:t>
            </a:r>
          </a:p>
          <a:p>
            <a:r>
              <a:rPr lang="es-PA" dirty="0"/>
              <a:t>Output Job File</a:t>
            </a:r>
          </a:p>
          <a:p>
            <a:pPr lvl="1"/>
            <a:r>
              <a:rPr lang="es-PA" dirty="0" err="1"/>
              <a:t>Report</a:t>
            </a:r>
            <a:r>
              <a:rPr lang="es-PA" dirty="0"/>
              <a:t> Outputs</a:t>
            </a:r>
          </a:p>
          <a:p>
            <a:pPr lvl="1"/>
            <a:r>
              <a:rPr lang="es-PA" dirty="0"/>
              <a:t>Bill Of Material</a:t>
            </a:r>
          </a:p>
          <a:p>
            <a:pPr lvl="1"/>
            <a:r>
              <a:rPr lang="es-PA" dirty="0"/>
              <a:t>Project</a:t>
            </a:r>
          </a:p>
          <a:p>
            <a:pPr lvl="2"/>
            <a:r>
              <a:rPr lang="es-PA" dirty="0"/>
              <a:t>Botón Derecho/Configure</a:t>
            </a:r>
          </a:p>
          <a:p>
            <a:pPr lvl="2"/>
            <a:r>
              <a:rPr lang="es-PA" dirty="0"/>
              <a:t>Arrastrar </a:t>
            </a:r>
            <a:r>
              <a:rPr lang="es-PA" dirty="0" err="1"/>
              <a:t>LibRef</a:t>
            </a:r>
            <a:endParaRPr lang="es-PA" dirty="0"/>
          </a:p>
          <a:p>
            <a:pPr lvl="2"/>
            <a:r>
              <a:rPr lang="es-PA" dirty="0" err="1"/>
              <a:t>Check</a:t>
            </a:r>
            <a:r>
              <a:rPr lang="es-PA" dirty="0"/>
              <a:t> </a:t>
            </a:r>
            <a:r>
              <a:rPr lang="es-PA" dirty="0" err="1"/>
              <a:t>Solution</a:t>
            </a:r>
            <a:r>
              <a:rPr lang="es-PA" dirty="0"/>
              <a:t> 1, </a:t>
            </a:r>
            <a:r>
              <a:rPr lang="es-PA" dirty="0" err="1"/>
              <a:t>Category</a:t>
            </a:r>
            <a:endParaRPr lang="es-PA" dirty="0"/>
          </a:p>
          <a:p>
            <a:pPr lvl="2"/>
            <a:r>
              <a:rPr lang="es-PA" dirty="0" err="1"/>
              <a:t>Uncheck</a:t>
            </a:r>
            <a:r>
              <a:rPr lang="es-PA" dirty="0"/>
              <a:t> </a:t>
            </a:r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Footprint</a:t>
            </a:r>
            <a:r>
              <a:rPr lang="es-PA" dirty="0"/>
              <a:t>, </a:t>
            </a:r>
            <a:r>
              <a:rPr lang="es-PA" dirty="0" err="1"/>
              <a:t>Package</a:t>
            </a:r>
            <a:endParaRPr lang="es-PA" dirty="0"/>
          </a:p>
          <a:p>
            <a:pPr lvl="2"/>
            <a:r>
              <a:rPr lang="es-PA" dirty="0"/>
              <a:t>Cambiar </a:t>
            </a:r>
            <a:r>
              <a:rPr lang="es-PA" dirty="0" err="1"/>
              <a:t>Production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a 10</a:t>
            </a:r>
          </a:p>
          <a:p>
            <a:r>
              <a:rPr lang="es-PA" dirty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de Esquemático a Diseño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/>
              <a:t>Pararse sobre el esquemático</a:t>
            </a:r>
          </a:p>
          <a:p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Aceptar y validar los cambios</a:t>
            </a:r>
          </a:p>
          <a:p>
            <a:r>
              <a:rPr lang="es-PA" dirty="0"/>
              <a:t>Correr </a:t>
            </a:r>
            <a:r>
              <a:rPr lang="es-PA" dirty="0" err="1"/>
              <a:t>Update</a:t>
            </a:r>
            <a:r>
              <a:rPr lang="es-PA" dirty="0"/>
              <a:t> PCB hasta que no </a:t>
            </a:r>
            <a:r>
              <a:rPr lang="es-PA" dirty="0" err="1"/>
              <a:t>hahyan</a:t>
            </a:r>
            <a:r>
              <a:rPr lang="es-PA" dirty="0"/>
              <a:t> diferencias entre el esquemático y el PCB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Cambiar las dimensiones y forma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Editar el Origen (donde la tarjeta es 0,0)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 / </a:t>
            </a:r>
            <a:r>
              <a:rPr lang="es-PA" dirty="0" err="1"/>
              <a:t>Origin</a:t>
            </a:r>
            <a:r>
              <a:rPr lang="es-PA" dirty="0"/>
              <a:t> / Set</a:t>
            </a:r>
          </a:p>
          <a:p>
            <a:r>
              <a:rPr lang="es-PA" dirty="0"/>
              <a:t>Cambiar el Snap </a:t>
            </a:r>
            <a:r>
              <a:rPr lang="es-PA" dirty="0" err="1"/>
              <a:t>Grid</a:t>
            </a:r>
            <a:r>
              <a:rPr lang="es-PA" dirty="0"/>
              <a:t> para fácil dimensionamiento</a:t>
            </a:r>
          </a:p>
          <a:p>
            <a:pPr lvl="1"/>
            <a:r>
              <a:rPr lang="es-PA" dirty="0"/>
              <a:t>Botón Derecho / </a:t>
            </a:r>
            <a:r>
              <a:rPr lang="es-PA" dirty="0" err="1"/>
              <a:t>Change</a:t>
            </a:r>
            <a:r>
              <a:rPr lang="es-PA" dirty="0"/>
              <a:t> Snap </a:t>
            </a:r>
            <a:r>
              <a:rPr lang="es-PA" dirty="0" err="1"/>
              <a:t>Grid</a:t>
            </a:r>
            <a:r>
              <a:rPr lang="es-PA" dirty="0"/>
              <a:t> / 100 </a:t>
            </a:r>
            <a:r>
              <a:rPr lang="es-PA" dirty="0" err="1"/>
              <a:t>mils</a:t>
            </a:r>
            <a:endParaRPr lang="es-PA" dirty="0"/>
          </a:p>
          <a:p>
            <a:r>
              <a:rPr lang="es-PA" dirty="0"/>
              <a:t>Ver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Layout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r>
              <a:rPr lang="es-PA" dirty="0"/>
              <a:t>Presionar 1 o View /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Planning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Verificar los modos 1, 2 y 3 y observar las diferencias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1972</TotalTime>
  <Words>6276</Words>
  <Application>Microsoft Office PowerPoint</Application>
  <PresentationFormat>Widescreen</PresentationFormat>
  <Paragraphs>843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3" baseType="lpstr">
      <vt:lpstr>Arial</vt:lpstr>
      <vt:lpstr>Century Gothic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PowerPoint Presentation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PowerPoint Presentation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PowerPoint Presentation</vt:lpstr>
      <vt:lpstr>Altium Designer – Capturando Esquematicamente</vt:lpstr>
      <vt:lpstr>Altium Designer – Capturando Esquematicamente</vt:lpstr>
      <vt:lpstr>Altium Designer – Creando Headers - Esq</vt:lpstr>
      <vt:lpstr>Altium Designer – Creando Headers - Layout</vt:lpstr>
      <vt:lpstr>Altium Designer – Creando Headers - Layout</vt:lpstr>
      <vt:lpstr>Altium Designer – Creando Headers - Layout</vt:lpstr>
      <vt:lpstr>Altium Designer – Creando Capacitores - Esq</vt:lpstr>
      <vt:lpstr>Altium Designer – Creando Capacitores - Layout</vt:lpstr>
      <vt:lpstr>Altium Designer – Creando Capacitores - Layout</vt:lpstr>
      <vt:lpstr>Altium Designer – Diseño de Polarización - Esq</vt:lpstr>
      <vt:lpstr>Altium Designer – Creando Capacitores – Otros - Esq</vt:lpstr>
      <vt:lpstr>Altium Designer – Creando Capacitores – Otros - Layout</vt:lpstr>
      <vt:lpstr>Altium Designer – Creando Capacitores – Otros - Layout</vt:lpstr>
      <vt:lpstr>Altium Designer – Creando Imanes de Ferrita - Esq</vt:lpstr>
      <vt:lpstr>Altium Designer – Creando Imanes de Ferrita - Layout</vt:lpstr>
      <vt:lpstr>Altium Designer – Creando Resistores de Chip - Esq</vt:lpstr>
      <vt:lpstr>Altium Designer – Creando Resistores de Chip - Esq</vt:lpstr>
      <vt:lpstr>Altium Designer – Creando Cristales - Esq</vt:lpstr>
      <vt:lpstr>Altium Designer – Creando Cristales - Layout</vt:lpstr>
      <vt:lpstr>Altium Designer – Creando Modelos Extruidos</vt:lpstr>
      <vt:lpstr>Altium Designer – Creando Headers de 2 filas - Esq</vt:lpstr>
      <vt:lpstr>Altium Designer – Creando Headers de 2 filas - Layout</vt:lpstr>
      <vt:lpstr>Altium Designer – Creando Snap Points</vt:lpstr>
      <vt:lpstr>PowerPoint Presentation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PowerPoint Presentation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133</cp:revision>
  <dcterms:created xsi:type="dcterms:W3CDTF">2018-02-28T08:20:25Z</dcterms:created>
  <dcterms:modified xsi:type="dcterms:W3CDTF">2020-02-04T22:03:26Z</dcterms:modified>
</cp:coreProperties>
</file>